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43"/>
  </p:notesMasterIdLst>
  <p:handoutMasterIdLst>
    <p:handoutMasterId r:id="rId44"/>
  </p:handoutMasterIdLst>
  <p:sldIdLst>
    <p:sldId id="256" r:id="rId2"/>
    <p:sldId id="328" r:id="rId3"/>
    <p:sldId id="329" r:id="rId4"/>
    <p:sldId id="330" r:id="rId5"/>
    <p:sldId id="331" r:id="rId6"/>
    <p:sldId id="332" r:id="rId7"/>
    <p:sldId id="333" r:id="rId8"/>
    <p:sldId id="334" r:id="rId9"/>
    <p:sldId id="335" r:id="rId10"/>
    <p:sldId id="336" r:id="rId11"/>
    <p:sldId id="337" r:id="rId12"/>
    <p:sldId id="338" r:id="rId13"/>
    <p:sldId id="339" r:id="rId14"/>
    <p:sldId id="340" r:id="rId15"/>
    <p:sldId id="341" r:id="rId16"/>
    <p:sldId id="347" r:id="rId17"/>
    <p:sldId id="348" r:id="rId18"/>
    <p:sldId id="351" r:id="rId19"/>
    <p:sldId id="352" r:id="rId20"/>
    <p:sldId id="353" r:id="rId21"/>
    <p:sldId id="357" r:id="rId22"/>
    <p:sldId id="314" r:id="rId23"/>
    <p:sldId id="278" r:id="rId24"/>
    <p:sldId id="279" r:id="rId25"/>
    <p:sldId id="358" r:id="rId26"/>
    <p:sldId id="359" r:id="rId27"/>
    <p:sldId id="360" r:id="rId28"/>
    <p:sldId id="322" r:id="rId29"/>
    <p:sldId id="293" r:id="rId30"/>
    <p:sldId id="325" r:id="rId31"/>
    <p:sldId id="294" r:id="rId32"/>
    <p:sldId id="297" r:id="rId33"/>
    <p:sldId id="300" r:id="rId34"/>
    <p:sldId id="327" r:id="rId35"/>
    <p:sldId id="302" r:id="rId36"/>
    <p:sldId id="303" r:id="rId37"/>
    <p:sldId id="304" r:id="rId38"/>
    <p:sldId id="305" r:id="rId39"/>
    <p:sldId id="301" r:id="rId40"/>
    <p:sldId id="291" r:id="rId41"/>
    <p:sldId id="311" r:id="rId42"/>
  </p:sldIdLst>
  <p:sldSz cx="9144000" cy="6858000" type="screen4x3"/>
  <p:notesSz cx="6662738" cy="9926638"/>
  <p:custDataLst>
    <p:tags r:id="rId45"/>
  </p:custDataLst>
  <p:defaultTextStyle>
    <a:defPPr>
      <a:defRPr lang="en-US"/>
    </a:defPPr>
    <a:lvl1pPr algn="ctr" rtl="0" eaLnBrk="0" fontAlgn="base" hangingPunct="0">
      <a:spcBef>
        <a:spcPct val="0"/>
      </a:spcBef>
      <a:spcAft>
        <a:spcPct val="0"/>
      </a:spcAft>
      <a:defRPr sz="2400" kern="1200">
        <a:solidFill>
          <a:srgbClr val="000000"/>
        </a:solidFill>
        <a:latin typeface="Arial" charset="0"/>
        <a:ea typeface="+mn-ea"/>
        <a:cs typeface="+mn-cs"/>
      </a:defRPr>
    </a:lvl1pPr>
    <a:lvl2pPr marL="457200" algn="ctr" rtl="0" eaLnBrk="0" fontAlgn="base" hangingPunct="0">
      <a:spcBef>
        <a:spcPct val="0"/>
      </a:spcBef>
      <a:spcAft>
        <a:spcPct val="0"/>
      </a:spcAft>
      <a:defRPr sz="2400" kern="1200">
        <a:solidFill>
          <a:srgbClr val="000000"/>
        </a:solidFill>
        <a:latin typeface="Arial" charset="0"/>
        <a:ea typeface="+mn-ea"/>
        <a:cs typeface="+mn-cs"/>
      </a:defRPr>
    </a:lvl2pPr>
    <a:lvl3pPr marL="914400" algn="ctr" rtl="0" eaLnBrk="0" fontAlgn="base" hangingPunct="0">
      <a:spcBef>
        <a:spcPct val="0"/>
      </a:spcBef>
      <a:spcAft>
        <a:spcPct val="0"/>
      </a:spcAft>
      <a:defRPr sz="2400" kern="1200">
        <a:solidFill>
          <a:srgbClr val="000000"/>
        </a:solidFill>
        <a:latin typeface="Arial" charset="0"/>
        <a:ea typeface="+mn-ea"/>
        <a:cs typeface="+mn-cs"/>
      </a:defRPr>
    </a:lvl3pPr>
    <a:lvl4pPr marL="1371600" algn="ctr" rtl="0" eaLnBrk="0" fontAlgn="base" hangingPunct="0">
      <a:spcBef>
        <a:spcPct val="0"/>
      </a:spcBef>
      <a:spcAft>
        <a:spcPct val="0"/>
      </a:spcAft>
      <a:defRPr sz="2400" kern="1200">
        <a:solidFill>
          <a:srgbClr val="000000"/>
        </a:solidFill>
        <a:latin typeface="Arial" charset="0"/>
        <a:ea typeface="+mn-ea"/>
        <a:cs typeface="+mn-cs"/>
      </a:defRPr>
    </a:lvl4pPr>
    <a:lvl5pPr marL="1828800" algn="ctr" rtl="0" eaLnBrk="0" fontAlgn="base" hangingPunct="0">
      <a:spcBef>
        <a:spcPct val="0"/>
      </a:spcBef>
      <a:spcAft>
        <a:spcPct val="0"/>
      </a:spcAft>
      <a:defRPr sz="2400" kern="1200">
        <a:solidFill>
          <a:srgbClr val="000000"/>
        </a:solidFill>
        <a:latin typeface="Arial" charset="0"/>
        <a:ea typeface="+mn-ea"/>
        <a:cs typeface="+mn-cs"/>
      </a:defRPr>
    </a:lvl5pPr>
    <a:lvl6pPr marL="2286000" algn="l" defTabSz="914400" rtl="0" eaLnBrk="1" latinLnBrk="0" hangingPunct="1">
      <a:defRPr sz="2400" kern="1200">
        <a:solidFill>
          <a:srgbClr val="000000"/>
        </a:solidFill>
        <a:latin typeface="Arial" charset="0"/>
        <a:ea typeface="+mn-ea"/>
        <a:cs typeface="+mn-cs"/>
      </a:defRPr>
    </a:lvl6pPr>
    <a:lvl7pPr marL="2743200" algn="l" defTabSz="914400" rtl="0" eaLnBrk="1" latinLnBrk="0" hangingPunct="1">
      <a:defRPr sz="2400" kern="1200">
        <a:solidFill>
          <a:srgbClr val="000000"/>
        </a:solidFill>
        <a:latin typeface="Arial" charset="0"/>
        <a:ea typeface="+mn-ea"/>
        <a:cs typeface="+mn-cs"/>
      </a:defRPr>
    </a:lvl7pPr>
    <a:lvl8pPr marL="3200400" algn="l" defTabSz="914400" rtl="0" eaLnBrk="1" latinLnBrk="0" hangingPunct="1">
      <a:defRPr sz="2400" kern="1200">
        <a:solidFill>
          <a:srgbClr val="000000"/>
        </a:solidFill>
        <a:latin typeface="Arial" charset="0"/>
        <a:ea typeface="+mn-ea"/>
        <a:cs typeface="+mn-cs"/>
      </a:defRPr>
    </a:lvl8pPr>
    <a:lvl9pPr marL="3657600" algn="l" defTabSz="914400" rtl="0" eaLnBrk="1" latinLnBrk="0" hangingPunct="1">
      <a:defRPr sz="2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66FF99"/>
    <a:srgbClr val="6699FF"/>
    <a:srgbClr val="990033"/>
    <a:srgbClr val="660066"/>
    <a:srgbClr val="66CCFF"/>
    <a:srgbClr val="FFFF00"/>
    <a:srgbClr val="000000"/>
    <a:srgbClr val="00D40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345" autoAdjust="0"/>
  </p:normalViewPr>
  <p:slideViewPr>
    <p:cSldViewPr>
      <p:cViewPr varScale="1">
        <p:scale>
          <a:sx n="127" d="100"/>
          <a:sy n="127" d="100"/>
        </p:scale>
        <p:origin x="-116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Grp="1" noChangeArrowheads="1"/>
          </p:cNvSpPr>
          <p:nvPr>
            <p:ph type="dt" sz="quarter" idx="1"/>
          </p:nvPr>
        </p:nvSpPr>
        <p:spPr bwMode="auto">
          <a:xfrm>
            <a:off x="3775552" y="0"/>
            <a:ext cx="2887186"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pitchFamily="18" charset="0"/>
              </a:defRPr>
            </a:lvl1pPr>
          </a:lstStyle>
          <a:p>
            <a:pPr>
              <a:defRPr/>
            </a:pPr>
            <a:endParaRPr lang="en-US"/>
          </a:p>
        </p:txBody>
      </p:sp>
      <p:sp>
        <p:nvSpPr>
          <p:cNvPr id="13316" name="Rectangle 4"/>
          <p:cNvSpPr>
            <a:spLocks noGrp="1" noChangeArrowheads="1"/>
          </p:cNvSpPr>
          <p:nvPr>
            <p:ph type="ftr" sz="quarter" idx="2"/>
          </p:nvPr>
        </p:nvSpPr>
        <p:spPr bwMode="auto">
          <a:xfrm>
            <a:off x="0" y="9430306"/>
            <a:ext cx="2887186"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3317" name="Rectangle 5"/>
          <p:cNvSpPr>
            <a:spLocks noGrp="1" noChangeArrowheads="1"/>
          </p:cNvSpPr>
          <p:nvPr>
            <p:ph type="sldNum" sz="quarter" idx="3"/>
          </p:nvPr>
        </p:nvSpPr>
        <p:spPr bwMode="auto">
          <a:xfrm>
            <a:off x="3775552" y="9430306"/>
            <a:ext cx="2887186"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pitchFamily="18" charset="0"/>
              </a:defRPr>
            </a:lvl1pPr>
          </a:lstStyle>
          <a:p>
            <a:pPr>
              <a:defRPr/>
            </a:pPr>
            <a:fld id="{039F7854-C90F-41A2-AF19-8A5CB8F144E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7186"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5363" name="Rectangle 3"/>
          <p:cNvSpPr>
            <a:spLocks noGrp="1" noChangeArrowheads="1"/>
          </p:cNvSpPr>
          <p:nvPr>
            <p:ph type="dt" idx="1"/>
          </p:nvPr>
        </p:nvSpPr>
        <p:spPr bwMode="auto">
          <a:xfrm>
            <a:off x="3775552" y="0"/>
            <a:ext cx="2887186"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pitchFamily="18" charset="0"/>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850900" y="744538"/>
            <a:ext cx="4962525" cy="37226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888365" y="4715153"/>
            <a:ext cx="4886008"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30306"/>
            <a:ext cx="2887186"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Times" pitchFamily="18" charset="0"/>
              </a:defRPr>
            </a:lvl1pPr>
          </a:lstStyle>
          <a:p>
            <a:pPr>
              <a:defRPr/>
            </a:pPr>
            <a:endParaRPr lang="en-US"/>
          </a:p>
        </p:txBody>
      </p:sp>
      <p:sp>
        <p:nvSpPr>
          <p:cNvPr id="15367" name="Rectangle 7"/>
          <p:cNvSpPr>
            <a:spLocks noGrp="1" noChangeArrowheads="1"/>
          </p:cNvSpPr>
          <p:nvPr>
            <p:ph type="sldNum" sz="quarter" idx="5"/>
          </p:nvPr>
        </p:nvSpPr>
        <p:spPr bwMode="auto">
          <a:xfrm>
            <a:off x="3775552" y="9430306"/>
            <a:ext cx="2887186"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pitchFamily="18" charset="0"/>
              </a:defRPr>
            </a:lvl1pPr>
          </a:lstStyle>
          <a:p>
            <a:pPr>
              <a:defRPr/>
            </a:pPr>
            <a:fld id="{0F4D3327-08DA-4763-ABDE-02F916CECA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18B0A461-0B9B-4A69-A67A-87BF9A3D8BF1}" type="slidenum">
              <a:rPr lang="en-US" smtClean="0"/>
              <a:pPr/>
              <a:t>1</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r>
              <a:rPr lang="en-GB"/>
              <a:t>Foam, turbulence, low dielectric constant  makes the surface echo amplitude very weak. </a:t>
            </a:r>
          </a:p>
          <a:p>
            <a:r>
              <a:rPr lang="en-GB"/>
              <a:t>If there are foam and/or turbulence there is normally also a problem to detect the echo each and every measurement.</a:t>
            </a:r>
          </a:p>
          <a:p>
            <a:r>
              <a:rPr lang="en-GB"/>
              <a:t>The surface echo may be detected just a few percent of the total number of measurements.  </a:t>
            </a:r>
          </a:p>
          <a:p>
            <a:r>
              <a:rPr lang="en-GB"/>
              <a:t>In these measuring cases it is necessary to adjust some of the configuration parameters from their default value</a:t>
            </a:r>
          </a:p>
          <a:p>
            <a:endParaRPr 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SIL-alarm = </a:t>
            </a:r>
            <a:r>
              <a:rPr lang="en-US" dirty="0" err="1" smtClean="0"/>
              <a:t>kanske</a:t>
            </a:r>
            <a:r>
              <a:rPr lang="en-US" dirty="0" smtClean="0"/>
              <a:t> </a:t>
            </a:r>
            <a:r>
              <a:rPr lang="en-US" dirty="0" err="1" smtClean="0"/>
              <a:t>annan</a:t>
            </a:r>
            <a:r>
              <a:rPr lang="en-US" dirty="0" smtClean="0"/>
              <a:t> </a:t>
            </a:r>
            <a:r>
              <a:rPr lang="en-US" dirty="0" err="1" smtClean="0"/>
              <a:t>benämning</a:t>
            </a:r>
            <a:r>
              <a:rPr lang="en-US" dirty="0" smtClean="0"/>
              <a:t>?</a:t>
            </a:r>
          </a:p>
          <a:p>
            <a:r>
              <a:rPr lang="en-US" dirty="0" smtClean="0"/>
              <a:t>RLG = ?</a:t>
            </a:r>
            <a:endParaRPr lang="en-US" dirty="0"/>
          </a:p>
        </p:txBody>
      </p:sp>
      <p:sp>
        <p:nvSpPr>
          <p:cNvPr id="4" name="Slide Number Placeholder 3"/>
          <p:cNvSpPr>
            <a:spLocks noGrp="1"/>
          </p:cNvSpPr>
          <p:nvPr>
            <p:ph type="sldNum" sz="quarter" idx="10"/>
          </p:nvPr>
        </p:nvSpPr>
        <p:spPr/>
        <p:txBody>
          <a:bodyPr/>
          <a:lstStyle/>
          <a:p>
            <a:pPr>
              <a:defRPr/>
            </a:pPr>
            <a:fld id="{0F4D3327-08DA-4763-ABDE-02F916CECA4B}" type="slidenum">
              <a:rPr lang="en-US" smtClean="0"/>
              <a:pPr>
                <a:defRPr/>
              </a:pPr>
              <a:t>22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sv-SE" dirty="0" smtClean="0"/>
              <a:t>Memory chip = FLASH Memory</a:t>
            </a:r>
          </a:p>
          <a:p>
            <a:r>
              <a:rPr lang="sv-SE" b="1" dirty="0" smtClean="0"/>
              <a:t>FLASH memory</a:t>
            </a:r>
            <a:r>
              <a:rPr lang="sv-SE" dirty="0" smtClean="0"/>
              <a:t> - </a:t>
            </a:r>
            <a:r>
              <a:rPr lang="en-US" dirty="0" smtClean="0"/>
              <a:t>Flash memory is a non-volatile computer storage technology that can be electrically erased and reprogrammed</a:t>
            </a:r>
            <a:endParaRPr lang="sv-SE" dirty="0" smtClean="0"/>
          </a:p>
          <a:p>
            <a:endParaRPr lang="sv-SE"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sv-SE" b="1" dirty="0" smtClean="0"/>
              <a:t>NVM = FLASH memory</a:t>
            </a:r>
            <a:r>
              <a:rPr lang="sv-SE" dirty="0" smtClean="0"/>
              <a:t> - </a:t>
            </a:r>
            <a:r>
              <a:rPr lang="en-US" dirty="0" smtClean="0"/>
              <a:t>Flash memory is a non-volatile computer storage technology that can be electrically erased and reprogrammed</a:t>
            </a:r>
            <a:endParaRPr lang="sv-SE" dirty="0" smtClean="0"/>
          </a:p>
          <a:p>
            <a:r>
              <a:rPr lang="sv-SE" b="1" dirty="0" smtClean="0"/>
              <a:t>RAM </a:t>
            </a:r>
            <a:r>
              <a:rPr lang="sv-SE" b="0" u="none" dirty="0" smtClean="0"/>
              <a:t>= Read Only Memory</a:t>
            </a:r>
            <a:endParaRPr lang="sv-SE"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sv-S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890588" y="782638"/>
            <a:ext cx="4903787" cy="3679825"/>
          </a:xfrm>
          <a:ln/>
        </p:spPr>
      </p:sp>
      <p:sp>
        <p:nvSpPr>
          <p:cNvPr id="67587" name="Rectangle 3"/>
          <p:cNvSpPr>
            <a:spLocks noGrp="1" noChangeArrowheads="1"/>
          </p:cNvSpPr>
          <p:nvPr>
            <p:ph type="body" idx="1"/>
          </p:nvPr>
        </p:nvSpPr>
        <p:spPr>
          <a:xfrm>
            <a:off x="891450" y="4699644"/>
            <a:ext cx="4904515" cy="4461816"/>
          </a:xfrm>
          <a:noFill/>
          <a:ln/>
        </p:spPr>
        <p:txBody>
          <a:bodyPr/>
          <a:lstStyle/>
          <a:p>
            <a:r>
              <a:rPr lang="en-US" smtClean="0"/>
              <a:t>Korrigering används alltid så fort pipe diameter &gt; 0 oavsett antenn</a:t>
            </a:r>
          </a:p>
          <a:p>
            <a:r>
              <a:rPr lang="en-US" smtClean="0"/>
              <a:t>IF-filter väljs till rörtyp om userdefined eller pipeantenn.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890588" y="782638"/>
            <a:ext cx="4903787" cy="3679825"/>
          </a:xfrm>
          <a:ln/>
        </p:spPr>
      </p:sp>
      <p:sp>
        <p:nvSpPr>
          <p:cNvPr id="67587" name="Rectangle 3"/>
          <p:cNvSpPr>
            <a:spLocks noGrp="1" noChangeArrowheads="1"/>
          </p:cNvSpPr>
          <p:nvPr>
            <p:ph type="body" idx="1"/>
          </p:nvPr>
        </p:nvSpPr>
        <p:spPr>
          <a:xfrm>
            <a:off x="891450" y="4699644"/>
            <a:ext cx="4904515" cy="4461816"/>
          </a:xfrm>
          <a:noFill/>
          <a:ln/>
        </p:spPr>
        <p:txBody>
          <a:bodyPr/>
          <a:lstStyle/>
          <a:p>
            <a:r>
              <a:rPr lang="en-US" smtClean="0"/>
              <a:t>Korrigering används alltid så fort pipe diameter &gt; 0 oavsett antenn</a:t>
            </a:r>
          </a:p>
          <a:p>
            <a:r>
              <a:rPr lang="en-US" smtClean="0"/>
              <a:t>IF-filter väljs till rörtyp om userdefined eller pipeantenn.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850900" y="744538"/>
            <a:ext cx="4960938" cy="3722687"/>
          </a:xfrm>
          <a:ln/>
        </p:spPr>
      </p:sp>
      <p:sp>
        <p:nvSpPr>
          <p:cNvPr id="69635"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lang="sv-SE"/>
              <a:t>Memory chip = FLASH Memory</a:t>
            </a:r>
          </a:p>
          <a:p>
            <a:r>
              <a:rPr lang="sv-SE" b="1"/>
              <a:t>FLASH ROM</a:t>
            </a:r>
            <a:r>
              <a:rPr lang="sv-SE"/>
              <a:t> - A rewriteable ROM(ReadOnlyMemory) that doesn't lose its info when the power turns off. </a:t>
            </a:r>
          </a:p>
          <a:p>
            <a:endParaRPr lang="sv-SE"/>
          </a:p>
          <a:p>
            <a:endParaRPr lang="sv-S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850900" y="744538"/>
            <a:ext cx="4960938" cy="3722687"/>
          </a:xfrm>
          <a:ln/>
        </p:spPr>
      </p:sp>
      <p:sp>
        <p:nvSpPr>
          <p:cNvPr id="71683"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r>
              <a:rPr lang="en-GB" dirty="0" smtClean="0"/>
              <a:t>Foam, turbulence, low dielectric constant  makes the surface echo amplitude very weak. </a:t>
            </a:r>
          </a:p>
          <a:p>
            <a:r>
              <a:rPr lang="en-GB" dirty="0" smtClean="0"/>
              <a:t>If there are foam and/or turbulence there is normally also a problem to detect the echo each and every measurement.</a:t>
            </a:r>
          </a:p>
          <a:p>
            <a:r>
              <a:rPr lang="en-GB" dirty="0" smtClean="0"/>
              <a:t>The surface echo may be detected just a few percent of the total number of measurements.  </a:t>
            </a:r>
          </a:p>
          <a:p>
            <a:r>
              <a:rPr lang="en-GB" dirty="0" smtClean="0"/>
              <a:t>In these measuring cases it is necessary to adjust some of the configuration parameters from their default value</a:t>
            </a:r>
          </a:p>
          <a:p>
            <a:endParaRPr lang="sv-SE"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r>
              <a:rPr lang="en-GB" dirty="0" smtClean="0"/>
              <a:t>Foam, turbulence, low dielectric constant  makes the surface echo amplitude very weak. </a:t>
            </a:r>
          </a:p>
          <a:p>
            <a:r>
              <a:rPr lang="en-GB" dirty="0" smtClean="0"/>
              <a:t>If there are foam and/or turbulence there is normally also a problem to detect the echo each and every measurement.</a:t>
            </a:r>
          </a:p>
          <a:p>
            <a:r>
              <a:rPr lang="en-GB" dirty="0" smtClean="0"/>
              <a:t>The surface echo may be detected just a few percent of the total number of measurements.  </a:t>
            </a:r>
          </a:p>
          <a:p>
            <a:r>
              <a:rPr lang="en-GB" dirty="0" smtClean="0"/>
              <a:t>In these measuring cases it is necessary to adjust some of the configuration parameters from their default value</a:t>
            </a:r>
          </a:p>
          <a:p>
            <a:endParaRPr lang="sv-SE"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a:t>At startup, gauge will identify all valid echoes and create a list of these</a:t>
            </a:r>
          </a:p>
          <a:p>
            <a:r>
              <a:rPr lang="en-US"/>
              <a:t>All echoes will be matched towards a rule database, where properties as, amplitude, distance, level rate i.e. will give each echo ‘a number of points’.</a:t>
            </a:r>
          </a:p>
          <a:p>
            <a:r>
              <a:rPr lang="en-US"/>
              <a:t>Echo with best ‘match’ (high points) will be selected as surface echo.</a:t>
            </a:r>
          </a:p>
          <a:p>
            <a:r>
              <a:rPr lang="en-US"/>
              <a:t>RTG will put a tracking window(‘FFT Match Threshold’) on the surface echo to track it within this.</a:t>
            </a:r>
          </a:p>
          <a:p>
            <a:r>
              <a:rPr lang="en-US"/>
              <a:t>RTG will put a FHAST window at surface echo for high accurate distance detection.</a:t>
            </a:r>
          </a:p>
          <a:p>
            <a:endParaRPr 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i="1"/>
              <a:t>Slow Search: </a:t>
            </a:r>
            <a:r>
              <a:rPr lang="en-US"/>
              <a:t>The search area expands linear with time; </a:t>
            </a:r>
            <a:r>
              <a:rPr lang="en-US" i="1"/>
              <a:t>SearchArea = CloseDist + (T-T0)*SearchSpeed.</a:t>
            </a:r>
            <a:endParaRPr lang="en-US"/>
          </a:p>
          <a:p>
            <a:endParaRPr 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0F4D3327-08DA-4763-ABDE-02F916CECA4B}" type="slidenum">
              <a:rPr lang="en-US" smtClean="0"/>
              <a:pPr>
                <a:defRPr/>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850900" y="744538"/>
            <a:ext cx="4960938" cy="3722687"/>
          </a:xfrm>
          <a:ln/>
        </p:spPr>
      </p:sp>
      <p:sp>
        <p:nvSpPr>
          <p:cNvPr id="297987" name="Rectangle 3"/>
          <p:cNvSpPr>
            <a:spLocks noGrp="1" noChangeArrowheads="1"/>
          </p:cNvSpPr>
          <p:nvPr>
            <p:ph type="body" idx="1"/>
          </p:nvPr>
        </p:nvSpPr>
        <p:spPr>
          <a:xfrm>
            <a:off x="889001" y="4714876"/>
            <a:ext cx="4884738" cy="4467225"/>
          </a:xfrm>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xfrm>
            <a:off x="850900" y="744538"/>
            <a:ext cx="4960938" cy="3722687"/>
          </a:xfrm>
          <a:ln/>
        </p:spPr>
      </p:sp>
      <p:sp>
        <p:nvSpPr>
          <p:cNvPr id="300035" name="Rectangle 3"/>
          <p:cNvSpPr>
            <a:spLocks noGrp="1" noChangeArrowheads="1"/>
          </p:cNvSpPr>
          <p:nvPr>
            <p:ph type="body" idx="1"/>
          </p:nvPr>
        </p:nvSpPr>
        <p:spPr>
          <a:xfrm>
            <a:off x="889001" y="4714876"/>
            <a:ext cx="4884738" cy="4467225"/>
          </a:xfrm>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14" descr="process management"/>
          <p:cNvPicPr>
            <a:picLocks noChangeAspect="1" noChangeArrowheads="1"/>
          </p:cNvPicPr>
          <p:nvPr/>
        </p:nvPicPr>
        <p:blipFill>
          <a:blip r:embed="rId2" cstate="print"/>
          <a:srcRect/>
          <a:stretch>
            <a:fillRect/>
          </a:stretch>
        </p:blipFill>
        <p:spPr bwMode="auto">
          <a:xfrm>
            <a:off x="5822950" y="4700588"/>
            <a:ext cx="2482850" cy="1662112"/>
          </a:xfrm>
          <a:prstGeom prst="rect">
            <a:avLst/>
          </a:prstGeom>
          <a:noFill/>
          <a:ln w="9525">
            <a:noFill/>
            <a:miter lim="800000"/>
            <a:headEnd/>
            <a:tailEnd/>
          </a:ln>
        </p:spPr>
      </p:pic>
      <p:sp>
        <p:nvSpPr>
          <p:cNvPr id="4" name="Line 4"/>
          <p:cNvSpPr>
            <a:spLocks noChangeShapeType="1"/>
          </p:cNvSpPr>
          <p:nvPr/>
        </p:nvSpPr>
        <p:spPr bwMode="auto">
          <a:xfrm>
            <a:off x="0" y="2557463"/>
            <a:ext cx="8059738" cy="0"/>
          </a:xfrm>
          <a:prstGeom prst="line">
            <a:avLst/>
          </a:prstGeom>
          <a:noFill/>
          <a:ln w="9525">
            <a:solidFill>
              <a:schemeClr val="hlink"/>
            </a:solidFill>
            <a:round/>
            <a:headEnd/>
            <a:tailEnd/>
          </a:ln>
          <a:effectLst/>
        </p:spPr>
        <p:txBody>
          <a:bodyPr wrap="none" anchor="ctr"/>
          <a:lstStyle/>
          <a:p>
            <a:pPr>
              <a:defRPr/>
            </a:pPr>
            <a:endParaRPr lang="sv-SE"/>
          </a:p>
        </p:txBody>
      </p:sp>
      <p:sp>
        <p:nvSpPr>
          <p:cNvPr id="5" name="Line 5"/>
          <p:cNvSpPr>
            <a:spLocks noChangeShapeType="1"/>
          </p:cNvSpPr>
          <p:nvPr/>
        </p:nvSpPr>
        <p:spPr bwMode="auto">
          <a:xfrm>
            <a:off x="1952625" y="0"/>
            <a:ext cx="0" cy="3436938"/>
          </a:xfrm>
          <a:prstGeom prst="line">
            <a:avLst/>
          </a:prstGeom>
          <a:noFill/>
          <a:ln w="9525">
            <a:solidFill>
              <a:schemeClr val="hlink"/>
            </a:solidFill>
            <a:round/>
            <a:headEnd/>
            <a:tailEnd/>
          </a:ln>
          <a:effectLst/>
        </p:spPr>
        <p:txBody>
          <a:bodyPr wrap="none" anchor="ctr"/>
          <a:lstStyle/>
          <a:p>
            <a:pPr>
              <a:defRPr/>
            </a:pPr>
            <a:endParaRPr lang="sv-SE"/>
          </a:p>
        </p:txBody>
      </p:sp>
      <p:sp>
        <p:nvSpPr>
          <p:cNvPr id="6" name="Text Box 6"/>
          <p:cNvSpPr txBox="1">
            <a:spLocks noChangeArrowheads="1"/>
          </p:cNvSpPr>
          <p:nvPr/>
        </p:nvSpPr>
        <p:spPr bwMode="auto">
          <a:xfrm>
            <a:off x="6084888" y="6602413"/>
            <a:ext cx="2138362" cy="214312"/>
          </a:xfrm>
          <a:prstGeom prst="rect">
            <a:avLst/>
          </a:prstGeom>
          <a:noFill/>
          <a:ln w="9525">
            <a:noFill/>
            <a:miter lim="800000"/>
            <a:headEnd/>
            <a:tailEnd/>
          </a:ln>
          <a:effectLst/>
        </p:spPr>
        <p:txBody>
          <a:bodyPr lIns="54000" rIns="54000">
            <a:spAutoFit/>
          </a:bodyPr>
          <a:lstStyle/>
          <a:p>
            <a:pPr algn="l">
              <a:defRPr/>
            </a:pPr>
            <a:r>
              <a:rPr lang="sv-SE" sz="800" i="1">
                <a:solidFill>
                  <a:schemeClr val="tx1"/>
                </a:solidFill>
              </a:rPr>
              <a:t>Rosemount Tank Radar AB Confidential</a:t>
            </a:r>
            <a:endParaRPr lang="en-US" sz="800" i="1">
              <a:solidFill>
                <a:schemeClr val="tx1"/>
              </a:solidFill>
            </a:endParaRPr>
          </a:p>
        </p:txBody>
      </p:sp>
      <p:pic>
        <p:nvPicPr>
          <p:cNvPr id="7" name="Picture 7" descr="Rosemount_Tank_Gauging_blue"/>
          <p:cNvPicPr>
            <a:picLocks noChangeAspect="1" noChangeArrowheads="1"/>
          </p:cNvPicPr>
          <p:nvPr/>
        </p:nvPicPr>
        <p:blipFill>
          <a:blip r:embed="rId3" cstate="print"/>
          <a:srcRect/>
          <a:stretch>
            <a:fillRect/>
          </a:stretch>
        </p:blipFill>
        <p:spPr bwMode="auto">
          <a:xfrm>
            <a:off x="1042988" y="5570538"/>
            <a:ext cx="1770062" cy="568325"/>
          </a:xfrm>
          <a:prstGeom prst="rect">
            <a:avLst/>
          </a:prstGeom>
          <a:noFill/>
          <a:ln w="9525">
            <a:noFill/>
            <a:miter lim="800000"/>
            <a:headEnd/>
            <a:tailEnd/>
          </a:ln>
        </p:spPr>
      </p:pic>
      <p:pic>
        <p:nvPicPr>
          <p:cNvPr id="8" name="Picture 8" descr="raptor logo jpg"/>
          <p:cNvPicPr>
            <a:picLocks noChangeAspect="1" noChangeArrowheads="1"/>
          </p:cNvPicPr>
          <p:nvPr userDrawn="1"/>
        </p:nvPicPr>
        <p:blipFill>
          <a:blip r:embed="rId4" cstate="print"/>
          <a:srcRect/>
          <a:stretch>
            <a:fillRect/>
          </a:stretch>
        </p:blipFill>
        <p:spPr bwMode="auto">
          <a:xfrm>
            <a:off x="2124075" y="981075"/>
            <a:ext cx="5499100" cy="1495425"/>
          </a:xfrm>
          <a:prstGeom prst="rect">
            <a:avLst/>
          </a:prstGeom>
          <a:noFill/>
          <a:ln w="9525">
            <a:noFill/>
            <a:miter lim="800000"/>
            <a:headEnd/>
            <a:tailEnd/>
          </a:ln>
        </p:spPr>
      </p:pic>
      <p:sp>
        <p:nvSpPr>
          <p:cNvPr id="69635" name="Rectangle 3"/>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471466B1-8963-477D-90A3-0DDC0804F8D6}"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406400"/>
            <a:ext cx="2085975"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571500" y="406400"/>
            <a:ext cx="6105525"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0EC07034-DB78-46B7-90C4-C62701B3BE31}"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1"/>
            <a:ext cx="6120788" cy="692452"/>
          </a:xfrm>
        </p:spPr>
        <p:txBody>
          <a:bodyPr/>
          <a:lstStyle/>
          <a:p>
            <a:r>
              <a:rPr lang="en-US" smtClean="0"/>
              <a:t>Click to edit Master title style</a:t>
            </a:r>
            <a:endParaRPr lang="sv-SE"/>
          </a:p>
        </p:txBody>
      </p:sp>
      <p:sp>
        <p:nvSpPr>
          <p:cNvPr id="3" name="Content Placeholder 2"/>
          <p:cNvSpPr>
            <a:spLocks noGrp="1"/>
          </p:cNvSpPr>
          <p:nvPr>
            <p:ph sz="half" idx="1"/>
          </p:nvPr>
        </p:nvSpPr>
        <p:spPr>
          <a:xfrm>
            <a:off x="107258" y="765024"/>
            <a:ext cx="4360346" cy="59039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604892" y="765024"/>
            <a:ext cx="4360347" cy="28786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604892" y="3788833"/>
            <a:ext cx="4360347" cy="2880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1"/>
            <a:ext cx="6120788" cy="692452"/>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258" y="765024"/>
            <a:ext cx="4360346" cy="59039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04892" y="765024"/>
            <a:ext cx="4360347" cy="59039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415" y="1"/>
            <a:ext cx="6120788" cy="692452"/>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107258" y="765024"/>
            <a:ext cx="4360346" cy="59039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4604892" y="765024"/>
            <a:ext cx="4360347" cy="28786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Content Placeholder 4"/>
          <p:cNvSpPr>
            <a:spLocks noGrp="1"/>
          </p:cNvSpPr>
          <p:nvPr>
            <p:ph sz="quarter" idx="3"/>
          </p:nvPr>
        </p:nvSpPr>
        <p:spPr>
          <a:xfrm>
            <a:off x="4604892" y="3788833"/>
            <a:ext cx="4360347" cy="2880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59426" name="Rectangle 2"/>
          <p:cNvSpPr>
            <a:spLocks noGrp="1" noChangeArrowheads="1"/>
          </p:cNvSpPr>
          <p:nvPr>
            <p:ph type="ctrTitle"/>
          </p:nvPr>
        </p:nvSpPr>
        <p:spPr>
          <a:xfrm>
            <a:off x="1784754" y="1422703"/>
            <a:ext cx="6243776" cy="1168702"/>
          </a:xfrm>
          <a:effectLst/>
        </p:spPr>
        <p:txBody>
          <a:bodyPr anchor="b"/>
          <a:lstStyle>
            <a:lvl1pPr>
              <a:lnSpc>
                <a:spcPct val="75000"/>
              </a:lnSpc>
              <a:defRPr sz="4000"/>
            </a:lvl1pPr>
          </a:lstStyle>
          <a:p>
            <a:r>
              <a:rPr lang="en-US"/>
              <a:t>Click to edit Master title style</a:t>
            </a:r>
          </a:p>
        </p:txBody>
      </p:sp>
      <p:sp>
        <p:nvSpPr>
          <p:cNvPr id="359427" name="Rectangle 3"/>
          <p:cNvSpPr>
            <a:spLocks noGrp="1" noChangeArrowheads="1"/>
          </p:cNvSpPr>
          <p:nvPr>
            <p:ph type="subTitle" idx="1"/>
          </p:nvPr>
        </p:nvSpPr>
        <p:spPr>
          <a:xfrm>
            <a:off x="1797625" y="2819703"/>
            <a:ext cx="6230905" cy="1651000"/>
          </a:xfrm>
        </p:spPr>
        <p:txBody>
          <a:bodyPr/>
          <a:lstStyle>
            <a:lvl1pPr marL="0" indent="0">
              <a:buFont typeface="Wingdings" pitchFamily="2" charset="2"/>
              <a:buNone/>
              <a:defRPr/>
            </a:lvl1pPr>
          </a:lstStyle>
          <a:p>
            <a:r>
              <a:rPr lang="en-US"/>
              <a:t>Click to edit Master subtitle style</a:t>
            </a:r>
          </a:p>
        </p:txBody>
      </p:sp>
      <p:sp>
        <p:nvSpPr>
          <p:cNvPr id="359428" name="Line 4"/>
          <p:cNvSpPr>
            <a:spLocks noChangeShapeType="1"/>
          </p:cNvSpPr>
          <p:nvPr/>
        </p:nvSpPr>
        <p:spPr bwMode="auto">
          <a:xfrm>
            <a:off x="0" y="2707822"/>
            <a:ext cx="8172969" cy="0"/>
          </a:xfrm>
          <a:prstGeom prst="line">
            <a:avLst/>
          </a:prstGeom>
          <a:noFill/>
          <a:ln w="9525">
            <a:solidFill>
              <a:schemeClr val="hlink"/>
            </a:solidFill>
            <a:round/>
            <a:headEnd/>
            <a:tailEnd/>
          </a:ln>
          <a:effectLst/>
        </p:spPr>
        <p:txBody>
          <a:bodyPr wrap="none" lIns="84326" tIns="42163" rIns="84326" bIns="42163" anchor="ctr"/>
          <a:lstStyle/>
          <a:p>
            <a:endParaRPr lang="sv-SE"/>
          </a:p>
        </p:txBody>
      </p:sp>
      <p:sp>
        <p:nvSpPr>
          <p:cNvPr id="359429" name="Line 5"/>
          <p:cNvSpPr>
            <a:spLocks noChangeShapeType="1"/>
          </p:cNvSpPr>
          <p:nvPr/>
        </p:nvSpPr>
        <p:spPr bwMode="auto">
          <a:xfrm>
            <a:off x="1691798" y="0"/>
            <a:ext cx="0" cy="3861405"/>
          </a:xfrm>
          <a:prstGeom prst="line">
            <a:avLst/>
          </a:prstGeom>
          <a:noFill/>
          <a:ln w="9525">
            <a:solidFill>
              <a:schemeClr val="hlink"/>
            </a:solidFill>
            <a:round/>
            <a:headEnd/>
            <a:tailEnd/>
          </a:ln>
          <a:effectLst/>
        </p:spPr>
        <p:txBody>
          <a:bodyPr wrap="none" lIns="84326" tIns="42163" rIns="84326" bIns="42163" anchor="ctr"/>
          <a:lstStyle/>
          <a:p>
            <a:endParaRPr lang="sv-SE"/>
          </a:p>
        </p:txBody>
      </p:sp>
      <p:pic>
        <p:nvPicPr>
          <p:cNvPr id="359430" name="Picture 6" descr="Emerson_Process_Management"/>
          <p:cNvPicPr>
            <a:picLocks noChangeAspect="1" noChangeArrowheads="1"/>
          </p:cNvPicPr>
          <p:nvPr/>
        </p:nvPicPr>
        <p:blipFill>
          <a:blip r:embed="rId2" cstate="print"/>
          <a:srcRect/>
          <a:stretch>
            <a:fillRect/>
          </a:stretch>
        </p:blipFill>
        <p:spPr bwMode="auto">
          <a:xfrm>
            <a:off x="5786147" y="4901595"/>
            <a:ext cx="2242382" cy="1251857"/>
          </a:xfrm>
          <a:prstGeom prst="rect">
            <a:avLst/>
          </a:prstGeom>
          <a:noFill/>
        </p:spPr>
      </p:pic>
      <p:pic>
        <p:nvPicPr>
          <p:cNvPr id="359431" name="Picture 7" descr="Rosemount_Tank_Gauging"/>
          <p:cNvPicPr>
            <a:picLocks noChangeAspect="1" noChangeArrowheads="1"/>
          </p:cNvPicPr>
          <p:nvPr/>
        </p:nvPicPr>
        <p:blipFill>
          <a:blip r:embed="rId3" cstate="print"/>
          <a:srcRect/>
          <a:stretch>
            <a:fillRect/>
          </a:stretch>
        </p:blipFill>
        <p:spPr bwMode="auto">
          <a:xfrm>
            <a:off x="2027868" y="5542643"/>
            <a:ext cx="1751862" cy="589643"/>
          </a:xfrm>
          <a:prstGeom prst="rect">
            <a:avLst/>
          </a:prstGeom>
          <a:noFill/>
        </p:spPr>
      </p:pic>
      <p:pic>
        <p:nvPicPr>
          <p:cNvPr id="359432" name="Picture 8" descr="Albert_korslagda_armar"/>
          <p:cNvPicPr>
            <a:picLocks noChangeAspect="1" noChangeArrowheads="1"/>
          </p:cNvPicPr>
          <p:nvPr/>
        </p:nvPicPr>
        <p:blipFill>
          <a:blip r:embed="rId4" cstate="print"/>
          <a:srcRect/>
          <a:stretch>
            <a:fillRect/>
          </a:stretch>
        </p:blipFill>
        <p:spPr bwMode="auto">
          <a:xfrm>
            <a:off x="104397" y="476251"/>
            <a:ext cx="1534487" cy="2106083"/>
          </a:xfrm>
          <a:prstGeom prst="rect">
            <a:avLst/>
          </a:prstGeom>
          <a:noFill/>
        </p:spPr>
      </p:pic>
    </p:spTree>
  </p:cSld>
  <p:clrMapOvr>
    <a:masterClrMapping/>
  </p:clrMapOvr>
  <p:transition>
    <p:split orient="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47F4CDAC-DF77-4278-8A51-F3995CD0D3A3}"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endParaRPr lang="en-US"/>
          </a:p>
        </p:txBody>
      </p:sp>
      <p:sp>
        <p:nvSpPr>
          <p:cNvPr id="6" name="Rectangle 11"/>
          <p:cNvSpPr>
            <a:spLocks noGrp="1" noChangeArrowheads="1"/>
          </p:cNvSpPr>
          <p:nvPr>
            <p:ph type="sldNum" sz="quarter" idx="12"/>
          </p:nvPr>
        </p:nvSpPr>
        <p:spPr/>
        <p:txBody>
          <a:bodyPr/>
          <a:lstStyle>
            <a:lvl1pPr>
              <a:defRPr/>
            </a:lvl1pPr>
          </a:lstStyle>
          <a:p>
            <a:pPr>
              <a:defRPr/>
            </a:pPr>
            <a:fld id="{2D965257-6A93-43F4-86AE-3266B846C8F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5715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A0984EFC-6750-44CC-9818-10CEE226B547}"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9"/>
          <p:cNvSpPr>
            <a:spLocks noGrp="1" noChangeArrowheads="1"/>
          </p:cNvSpPr>
          <p:nvPr>
            <p:ph type="dt" sz="half" idx="10"/>
          </p:nvPr>
        </p:nvSpPr>
        <p:spPr/>
        <p:txBody>
          <a:bodyPr/>
          <a:lstStyle>
            <a:lvl1pPr>
              <a:defRPr/>
            </a:lvl1pPr>
          </a:lstStyle>
          <a:p>
            <a:pPr>
              <a:defRPr/>
            </a:pPr>
            <a:endParaRPr lang="en-US"/>
          </a:p>
        </p:txBody>
      </p:sp>
      <p:sp>
        <p:nvSpPr>
          <p:cNvPr id="8" name="Rectangle 10"/>
          <p:cNvSpPr>
            <a:spLocks noGrp="1" noChangeArrowheads="1"/>
          </p:cNvSpPr>
          <p:nvPr>
            <p:ph type="ftr" sz="quarter" idx="11"/>
          </p:nvPr>
        </p:nvSpPr>
        <p:spPr/>
        <p:txBody>
          <a:bodyPr/>
          <a:lstStyle>
            <a:lvl1pPr>
              <a:defRPr/>
            </a:lvl1pPr>
          </a:lstStyle>
          <a:p>
            <a:pPr>
              <a:defRPr/>
            </a:pPr>
            <a:endParaRPr lang="en-US"/>
          </a:p>
        </p:txBody>
      </p:sp>
      <p:sp>
        <p:nvSpPr>
          <p:cNvPr id="9" name="Rectangle 11"/>
          <p:cNvSpPr>
            <a:spLocks noGrp="1" noChangeArrowheads="1"/>
          </p:cNvSpPr>
          <p:nvPr>
            <p:ph type="sldNum" sz="quarter" idx="12"/>
          </p:nvPr>
        </p:nvSpPr>
        <p:spPr/>
        <p:txBody>
          <a:bodyPr/>
          <a:lstStyle>
            <a:lvl1pPr>
              <a:defRPr/>
            </a:lvl1pPr>
          </a:lstStyle>
          <a:p>
            <a:pPr>
              <a:defRPr/>
            </a:pPr>
            <a:fld id="{E9C3D87C-5025-4AAF-A354-98D1682E42DD}"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9"/>
          <p:cNvSpPr>
            <a:spLocks noGrp="1" noChangeArrowheads="1"/>
          </p:cNvSpPr>
          <p:nvPr>
            <p:ph type="dt" sz="half" idx="10"/>
          </p:nvPr>
        </p:nvSpPr>
        <p:spPr/>
        <p:txBody>
          <a:bodyPr/>
          <a:lstStyle>
            <a:lvl1pPr>
              <a:defRPr/>
            </a:lvl1pPr>
          </a:lstStyle>
          <a:p>
            <a:pPr>
              <a:defRPr/>
            </a:pPr>
            <a:endParaRPr lang="en-US"/>
          </a:p>
        </p:txBody>
      </p:sp>
      <p:sp>
        <p:nvSpPr>
          <p:cNvPr id="4" name="Rectangle 10"/>
          <p:cNvSpPr>
            <a:spLocks noGrp="1" noChangeArrowheads="1"/>
          </p:cNvSpPr>
          <p:nvPr>
            <p:ph type="ftr" sz="quarter" idx="11"/>
          </p:nvPr>
        </p:nvSpPr>
        <p:spPr/>
        <p:txBody>
          <a:bodyPr/>
          <a:lstStyle>
            <a:lvl1pPr>
              <a:defRPr/>
            </a:lvl1pPr>
          </a:lstStyle>
          <a:p>
            <a:pPr>
              <a:defRPr/>
            </a:pPr>
            <a:endParaRPr lang="en-US"/>
          </a:p>
        </p:txBody>
      </p:sp>
      <p:sp>
        <p:nvSpPr>
          <p:cNvPr id="5" name="Rectangle 11"/>
          <p:cNvSpPr>
            <a:spLocks noGrp="1" noChangeArrowheads="1"/>
          </p:cNvSpPr>
          <p:nvPr>
            <p:ph type="sldNum" sz="quarter" idx="12"/>
          </p:nvPr>
        </p:nvSpPr>
        <p:spPr/>
        <p:txBody>
          <a:bodyPr/>
          <a:lstStyle>
            <a:lvl1pPr>
              <a:defRPr/>
            </a:lvl1pPr>
          </a:lstStyle>
          <a:p>
            <a:pPr>
              <a:defRPr/>
            </a:pPr>
            <a:fld id="{12C5F268-A3E8-4EF3-9B94-575C50FA52A5}"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p>
        </p:txBody>
      </p:sp>
      <p:sp>
        <p:nvSpPr>
          <p:cNvPr id="3" name="Rectangle 10"/>
          <p:cNvSpPr>
            <a:spLocks noGrp="1" noChangeArrowheads="1"/>
          </p:cNvSpPr>
          <p:nvPr>
            <p:ph type="ftr" sz="quarter" idx="11"/>
          </p:nvPr>
        </p:nvSpPr>
        <p:spPr/>
        <p:txBody>
          <a:bodyPr/>
          <a:lstStyle>
            <a:lvl1pPr>
              <a:defRPr/>
            </a:lvl1pPr>
          </a:lstStyle>
          <a:p>
            <a:pPr>
              <a:defRPr/>
            </a:pPr>
            <a:endParaRPr lang="en-US"/>
          </a:p>
        </p:txBody>
      </p:sp>
      <p:sp>
        <p:nvSpPr>
          <p:cNvPr id="4" name="Rectangle 11"/>
          <p:cNvSpPr>
            <a:spLocks noGrp="1" noChangeArrowheads="1"/>
          </p:cNvSpPr>
          <p:nvPr>
            <p:ph type="sldNum" sz="quarter" idx="12"/>
          </p:nvPr>
        </p:nvSpPr>
        <p:spPr/>
        <p:txBody>
          <a:bodyPr/>
          <a:lstStyle>
            <a:lvl1pPr>
              <a:defRPr/>
            </a:lvl1pPr>
          </a:lstStyle>
          <a:p>
            <a:pPr>
              <a:defRPr/>
            </a:pPr>
            <a:fld id="{F927B218-7FC3-41A9-A931-6E56A2FD8D73}"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45F018A2-48C3-4372-AAFB-F2B2C2A22454}"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a:lvl1pPr>
          </a:lstStyle>
          <a:p>
            <a:pPr>
              <a:defRPr/>
            </a:pPr>
            <a:fld id="{DE4930E0-F5FF-400E-8A87-9083CFD8AAD8}"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process management"/>
          <p:cNvPicPr>
            <a:picLocks noChangeAspect="1" noChangeArrowheads="1"/>
          </p:cNvPicPr>
          <p:nvPr/>
        </p:nvPicPr>
        <p:blipFill>
          <a:blip r:embed="rId17" cstate="print"/>
          <a:srcRect/>
          <a:stretch>
            <a:fillRect/>
          </a:stretch>
        </p:blipFill>
        <p:spPr bwMode="auto">
          <a:xfrm>
            <a:off x="7156450" y="5519738"/>
            <a:ext cx="1746250" cy="1168400"/>
          </a:xfrm>
          <a:prstGeom prst="rect">
            <a:avLst/>
          </a:prstGeom>
          <a:noFill/>
          <a:ln w="9525">
            <a:noFill/>
            <a:miter lim="800000"/>
            <a:headEnd/>
            <a:tailEnd/>
          </a:ln>
        </p:spPr>
      </p:pic>
      <p:sp>
        <p:nvSpPr>
          <p:cNvPr id="68611" name="Rectangle 3"/>
          <p:cNvSpPr>
            <a:spLocks noGrp="1" noChangeArrowheads="1"/>
          </p:cNvSpPr>
          <p:nvPr>
            <p:ph type="title"/>
          </p:nvPr>
        </p:nvSpPr>
        <p:spPr bwMode="auto">
          <a:xfrm>
            <a:off x="584200" y="406400"/>
            <a:ext cx="7594600"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7172" name="Rectangle 4"/>
          <p:cNvSpPr>
            <a:spLocks noGrp="1" noChangeArrowheads="1"/>
          </p:cNvSpPr>
          <p:nvPr>
            <p:ph type="body" idx="1"/>
          </p:nvPr>
        </p:nvSpPr>
        <p:spPr bwMode="auto">
          <a:xfrm>
            <a:off x="571500" y="1206500"/>
            <a:ext cx="8343900"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8613" name="Line 5"/>
          <p:cNvSpPr>
            <a:spLocks noChangeShapeType="1"/>
          </p:cNvSpPr>
          <p:nvPr/>
        </p:nvSpPr>
        <p:spPr bwMode="auto">
          <a:xfrm flipV="1">
            <a:off x="469900" y="0"/>
            <a:ext cx="0" cy="6057900"/>
          </a:xfrm>
          <a:prstGeom prst="line">
            <a:avLst/>
          </a:prstGeom>
          <a:noFill/>
          <a:ln w="9525">
            <a:solidFill>
              <a:schemeClr val="hlink"/>
            </a:solidFill>
            <a:round/>
            <a:headEnd/>
            <a:tailEnd/>
          </a:ln>
          <a:effectLst/>
        </p:spPr>
        <p:txBody>
          <a:bodyPr wrap="none" anchor="ctr"/>
          <a:lstStyle/>
          <a:p>
            <a:pPr>
              <a:defRPr/>
            </a:pPr>
            <a:endParaRPr lang="sv-SE"/>
          </a:p>
        </p:txBody>
      </p:sp>
      <p:sp>
        <p:nvSpPr>
          <p:cNvPr id="68614" name="Line 6"/>
          <p:cNvSpPr>
            <a:spLocks noChangeShapeType="1"/>
          </p:cNvSpPr>
          <p:nvPr/>
        </p:nvSpPr>
        <p:spPr bwMode="auto">
          <a:xfrm>
            <a:off x="0" y="1087438"/>
            <a:ext cx="8724900" cy="0"/>
          </a:xfrm>
          <a:prstGeom prst="line">
            <a:avLst/>
          </a:prstGeom>
          <a:noFill/>
          <a:ln w="9525">
            <a:solidFill>
              <a:schemeClr val="hlink"/>
            </a:solidFill>
            <a:round/>
            <a:headEnd/>
            <a:tailEnd/>
          </a:ln>
          <a:effectLst/>
        </p:spPr>
        <p:txBody>
          <a:bodyPr wrap="none" anchor="ctr"/>
          <a:lstStyle/>
          <a:p>
            <a:pPr>
              <a:defRPr/>
            </a:pPr>
            <a:endParaRPr lang="sv-SE"/>
          </a:p>
        </p:txBody>
      </p:sp>
      <p:sp>
        <p:nvSpPr>
          <p:cNvPr id="68615" name="Rectangle 7"/>
          <p:cNvSpPr>
            <a:spLocks noChangeArrowheads="1"/>
          </p:cNvSpPr>
          <p:nvPr/>
        </p:nvSpPr>
        <p:spPr bwMode="auto">
          <a:xfrm>
            <a:off x="403225" y="6400800"/>
            <a:ext cx="1392238" cy="482600"/>
          </a:xfrm>
          <a:prstGeom prst="rect">
            <a:avLst/>
          </a:prstGeom>
          <a:noFill/>
          <a:ln w="9525">
            <a:noFill/>
            <a:miter lim="800000"/>
            <a:headEnd/>
            <a:tailEnd/>
          </a:ln>
          <a:effectLst/>
        </p:spPr>
        <p:txBody>
          <a:bodyPr wrap="none">
            <a:spAutoFit/>
          </a:bodyPr>
          <a:lstStyle/>
          <a:p>
            <a:pPr algn="l">
              <a:lnSpc>
                <a:spcPct val="85000"/>
              </a:lnSpc>
              <a:defRPr/>
            </a:pPr>
            <a:r>
              <a:rPr lang="en-US" sz="1000">
                <a:solidFill>
                  <a:schemeClr val="bg1"/>
                </a:solidFill>
              </a:rPr>
              <a:t>[File Name or Event]</a:t>
            </a:r>
          </a:p>
          <a:p>
            <a:pPr algn="l">
              <a:lnSpc>
                <a:spcPct val="85000"/>
              </a:lnSpc>
              <a:defRPr/>
            </a:pPr>
            <a:r>
              <a:rPr lang="en-US" sz="1000">
                <a:solidFill>
                  <a:schemeClr val="bg1"/>
                </a:solidFill>
              </a:rPr>
              <a:t>Emerson Confidential</a:t>
            </a:r>
          </a:p>
          <a:p>
            <a:pPr algn="l">
              <a:lnSpc>
                <a:spcPct val="85000"/>
              </a:lnSpc>
              <a:defRPr/>
            </a:pPr>
            <a:r>
              <a:rPr lang="en-US" sz="1000">
                <a:solidFill>
                  <a:schemeClr val="bg1"/>
                </a:solidFill>
              </a:rPr>
              <a:t>27-Jun-01, Slide </a:t>
            </a:r>
            <a:fld id="{AFA66243-A706-4CD7-B388-278ED9CB718F}" type="slidenum">
              <a:rPr lang="en-US" sz="1000">
                <a:solidFill>
                  <a:schemeClr val="bg1"/>
                </a:solidFill>
              </a:rPr>
              <a:pPr algn="l">
                <a:lnSpc>
                  <a:spcPct val="85000"/>
                </a:lnSpc>
                <a:defRPr/>
              </a:pPr>
              <a:t>‹#›</a:t>
            </a:fld>
            <a:endParaRPr lang="en-US" sz="1000">
              <a:solidFill>
                <a:schemeClr val="bg1"/>
              </a:solidFill>
            </a:endParaRPr>
          </a:p>
        </p:txBody>
      </p:sp>
      <p:sp>
        <p:nvSpPr>
          <p:cNvPr id="68616" name="Text Box 8"/>
          <p:cNvSpPr txBox="1">
            <a:spLocks noChangeArrowheads="1"/>
          </p:cNvSpPr>
          <p:nvPr/>
        </p:nvSpPr>
        <p:spPr bwMode="auto">
          <a:xfrm>
            <a:off x="7300913" y="6683375"/>
            <a:ext cx="1519237" cy="71438"/>
          </a:xfrm>
          <a:prstGeom prst="rect">
            <a:avLst/>
          </a:prstGeom>
          <a:noFill/>
          <a:ln w="9525">
            <a:noFill/>
            <a:miter lim="800000"/>
            <a:headEnd/>
            <a:tailEnd/>
          </a:ln>
          <a:effectLst/>
        </p:spPr>
        <p:txBody>
          <a:bodyPr lIns="0" tIns="0" rIns="0" bIns="0"/>
          <a:lstStyle/>
          <a:p>
            <a:pPr algn="l">
              <a:defRPr/>
            </a:pPr>
            <a:r>
              <a:rPr lang="sv-SE" sz="600" i="1">
                <a:solidFill>
                  <a:schemeClr val="tx1"/>
                </a:solidFill>
              </a:rPr>
              <a:t>Rosemount Tank Radar AB Confidential</a:t>
            </a:r>
            <a:endParaRPr lang="en-US" sz="600" i="1">
              <a:solidFill>
                <a:schemeClr val="tx1"/>
              </a:solidFill>
            </a:endParaRPr>
          </a:p>
        </p:txBody>
      </p:sp>
      <p:sp>
        <p:nvSpPr>
          <p:cNvPr id="68617" name="Rectangle 9"/>
          <p:cNvSpPr>
            <a:spLocks noGrp="1" noChangeArrowheads="1"/>
          </p:cNvSpPr>
          <p:nvPr>
            <p:ph type="dt" sz="half" idx="2"/>
          </p:nvPr>
        </p:nvSpPr>
        <p:spPr bwMode="auto">
          <a:xfrm>
            <a:off x="6011863" y="6683375"/>
            <a:ext cx="936625"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a:solidFill>
                  <a:schemeClr val="tx1"/>
                </a:solidFill>
              </a:defRPr>
            </a:lvl1pPr>
          </a:lstStyle>
          <a:p>
            <a:pPr>
              <a:defRPr/>
            </a:pPr>
            <a:endParaRPr lang="en-US"/>
          </a:p>
        </p:txBody>
      </p:sp>
      <p:sp>
        <p:nvSpPr>
          <p:cNvPr id="68618" name="Rectangle 10"/>
          <p:cNvSpPr>
            <a:spLocks noGrp="1" noChangeArrowheads="1"/>
          </p:cNvSpPr>
          <p:nvPr>
            <p:ph type="ftr" sz="quarter" idx="3"/>
          </p:nvPr>
        </p:nvSpPr>
        <p:spPr bwMode="auto">
          <a:xfrm>
            <a:off x="468313" y="6683375"/>
            <a:ext cx="5543550"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a:solidFill>
                  <a:schemeClr val="tx1"/>
                </a:solidFill>
              </a:defRPr>
            </a:lvl1pPr>
          </a:lstStyle>
          <a:p>
            <a:pPr>
              <a:defRPr/>
            </a:pPr>
            <a:endParaRPr lang="en-US"/>
          </a:p>
        </p:txBody>
      </p:sp>
      <p:sp>
        <p:nvSpPr>
          <p:cNvPr id="68619" name="Rectangle 11"/>
          <p:cNvSpPr>
            <a:spLocks noGrp="1" noChangeArrowheads="1"/>
          </p:cNvSpPr>
          <p:nvPr>
            <p:ph type="sldNum" sz="quarter" idx="4"/>
          </p:nvPr>
        </p:nvSpPr>
        <p:spPr bwMode="auto">
          <a:xfrm>
            <a:off x="8610600" y="6681788"/>
            <a:ext cx="217488"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a:solidFill>
                  <a:schemeClr val="tx1"/>
                </a:solidFill>
              </a:defRPr>
            </a:lvl1pPr>
          </a:lstStyle>
          <a:p>
            <a:pPr>
              <a:defRPr/>
            </a:pPr>
            <a:fld id="{2DE1EF76-9D2F-4B1D-9386-F80A6EEDD73A}" type="slidenum">
              <a:rPr lang="en-US"/>
              <a:pPr>
                <a:defRPr/>
              </a:pPr>
              <a:t>‹#›</a:t>
            </a:fld>
            <a:endParaRPr lang="en-US"/>
          </a:p>
        </p:txBody>
      </p:sp>
      <p:sp>
        <p:nvSpPr>
          <p:cNvPr id="68620" name="NumberOfPages"/>
          <p:cNvSpPr txBox="1">
            <a:spLocks noChangeArrowheads="1"/>
          </p:cNvSpPr>
          <p:nvPr/>
        </p:nvSpPr>
        <p:spPr bwMode="auto">
          <a:xfrm>
            <a:off x="8845550" y="6681788"/>
            <a:ext cx="244475" cy="71437"/>
          </a:xfrm>
          <a:prstGeom prst="rect">
            <a:avLst/>
          </a:prstGeom>
          <a:noFill/>
          <a:ln w="9525">
            <a:noFill/>
            <a:miter lim="800000"/>
            <a:headEnd/>
            <a:tailEnd/>
          </a:ln>
          <a:effectLst/>
        </p:spPr>
        <p:txBody>
          <a:bodyPr lIns="0" tIns="0" rIns="0" bIns="0"/>
          <a:lstStyle/>
          <a:p>
            <a:pPr algn="l">
              <a:spcBef>
                <a:spcPct val="50000"/>
              </a:spcBef>
              <a:defRPr/>
            </a:pPr>
            <a:endParaRPr lang="sv-SE" sz="600">
              <a:solidFill>
                <a:schemeClr val="tx1"/>
              </a:solidFill>
            </a:endParaRPr>
          </a:p>
        </p:txBody>
      </p:sp>
      <p:pic>
        <p:nvPicPr>
          <p:cNvPr id="7181" name="Picture 13" descr="Rosemount_Tank_Gauging_blue"/>
          <p:cNvPicPr>
            <a:picLocks noChangeAspect="1" noChangeArrowheads="1"/>
          </p:cNvPicPr>
          <p:nvPr/>
        </p:nvPicPr>
        <p:blipFill>
          <a:blip r:embed="rId18" cstate="print"/>
          <a:srcRect/>
          <a:stretch>
            <a:fillRect/>
          </a:stretch>
        </p:blipFill>
        <p:spPr bwMode="auto">
          <a:xfrm>
            <a:off x="611188" y="6130925"/>
            <a:ext cx="1235075" cy="396875"/>
          </a:xfrm>
          <a:prstGeom prst="rect">
            <a:avLst/>
          </a:prstGeom>
          <a:noFill/>
          <a:ln w="9525">
            <a:noFill/>
            <a:miter lim="800000"/>
            <a:headEnd/>
            <a:tailEnd/>
          </a:ln>
        </p:spPr>
      </p:pic>
      <p:pic>
        <p:nvPicPr>
          <p:cNvPr id="7182" name="Picture 14" descr="raptor logo jpg"/>
          <p:cNvPicPr>
            <a:picLocks noChangeAspect="1" noChangeArrowheads="1"/>
          </p:cNvPicPr>
          <p:nvPr userDrawn="1"/>
        </p:nvPicPr>
        <p:blipFill>
          <a:blip r:embed="rId19" cstate="print"/>
          <a:srcRect/>
          <a:stretch>
            <a:fillRect/>
          </a:stretch>
        </p:blipFill>
        <p:spPr bwMode="auto">
          <a:xfrm>
            <a:off x="6948488" y="333375"/>
            <a:ext cx="1800225"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5" r:id="rId14"/>
    <p:sldLayoutId id="2147483846" r:id="rId15"/>
  </p:sldLayoutIdLst>
  <p:transition/>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fontAlgn="base">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fontAlgn="base">
        <a:lnSpc>
          <a:spcPct val="90000"/>
        </a:lnSpc>
        <a:spcBef>
          <a:spcPct val="20000"/>
        </a:spcBef>
        <a:spcAft>
          <a:spcPct val="15000"/>
        </a:spcAft>
        <a:buClr>
          <a:schemeClr val="bg2"/>
        </a:buClr>
        <a:buChar char="»"/>
        <a:defRPr>
          <a:solidFill>
            <a:srgbClr val="000000"/>
          </a:solidFill>
          <a:latin typeface="+mn-lt"/>
        </a:defRPr>
      </a:lvl6pPr>
      <a:lvl7pPr marL="2692400" indent="-228600" algn="l" rtl="0" fontAlgn="base">
        <a:lnSpc>
          <a:spcPct val="90000"/>
        </a:lnSpc>
        <a:spcBef>
          <a:spcPct val="20000"/>
        </a:spcBef>
        <a:spcAft>
          <a:spcPct val="15000"/>
        </a:spcAft>
        <a:buClr>
          <a:schemeClr val="bg2"/>
        </a:buClr>
        <a:buChar char="»"/>
        <a:defRPr>
          <a:solidFill>
            <a:srgbClr val="000000"/>
          </a:solidFill>
          <a:latin typeface="+mn-lt"/>
        </a:defRPr>
      </a:lvl7pPr>
      <a:lvl8pPr marL="3149600" indent="-228600" algn="l" rtl="0" fontAlgn="base">
        <a:lnSpc>
          <a:spcPct val="90000"/>
        </a:lnSpc>
        <a:spcBef>
          <a:spcPct val="20000"/>
        </a:spcBef>
        <a:spcAft>
          <a:spcPct val="15000"/>
        </a:spcAft>
        <a:buClr>
          <a:schemeClr val="bg2"/>
        </a:buClr>
        <a:buChar char="»"/>
        <a:defRPr>
          <a:solidFill>
            <a:srgbClr val="000000"/>
          </a:solidFill>
          <a:latin typeface="+mn-lt"/>
        </a:defRPr>
      </a:lvl8pPr>
      <a:lvl9pPr marL="3606800" indent="-228600" algn="l" rtl="0" fontAlgn="base">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5"/>
          <p:cNvSpPr>
            <a:spLocks noGrp="1" noChangeArrowheads="1"/>
          </p:cNvSpPr>
          <p:nvPr>
            <p:ph type="subTitle" idx="1"/>
          </p:nvPr>
        </p:nvSpPr>
        <p:spPr>
          <a:xfrm>
            <a:off x="2057400" y="2692400"/>
            <a:ext cx="5575300" cy="825500"/>
          </a:xfrm>
        </p:spPr>
        <p:txBody>
          <a:bodyPr/>
          <a:lstStyle/>
          <a:p>
            <a:pPr eaLnBrk="1" hangingPunct="1"/>
            <a:r>
              <a:rPr lang="en-US" smtClean="0"/>
              <a:t>Gauge Software</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18013" y="1219186"/>
            <a:ext cx="2811558" cy="4832048"/>
            <a:chOff x="612" y="998"/>
            <a:chExt cx="1908" cy="2903"/>
          </a:xfrm>
        </p:grpSpPr>
        <p:pic>
          <p:nvPicPr>
            <p:cNvPr id="258051" name="Picture 3"/>
            <p:cNvPicPr>
              <a:picLocks noChangeAspect="1" noChangeArrowheads="1"/>
            </p:cNvPicPr>
            <p:nvPr/>
          </p:nvPicPr>
          <p:blipFill>
            <a:blip r:embed="rId2" cstate="print"/>
            <a:srcRect/>
            <a:stretch>
              <a:fillRect/>
            </a:stretch>
          </p:blipFill>
          <p:spPr bwMode="auto">
            <a:xfrm>
              <a:off x="618" y="1000"/>
              <a:ext cx="1902" cy="2674"/>
            </a:xfrm>
            <a:prstGeom prst="rect">
              <a:avLst/>
            </a:prstGeom>
            <a:noFill/>
            <a:ln>
              <a:noFill/>
            </a:ln>
            <a:effectLst/>
          </p:spPr>
        </p:pic>
        <p:sp>
          <p:nvSpPr>
            <p:cNvPr id="258052" name="Line 4"/>
            <p:cNvSpPr>
              <a:spLocks noChangeShapeType="1"/>
            </p:cNvSpPr>
            <p:nvPr/>
          </p:nvSpPr>
          <p:spPr bwMode="auto">
            <a:xfrm>
              <a:off x="612" y="998"/>
              <a:ext cx="1905" cy="0"/>
            </a:xfrm>
            <a:prstGeom prst="line">
              <a:avLst/>
            </a:prstGeom>
            <a:noFill/>
            <a:ln w="25400">
              <a:solidFill>
                <a:schemeClr val="tx1"/>
              </a:solidFill>
              <a:round/>
              <a:headEnd/>
              <a:tailEnd type="triangle" w="med" len="med"/>
            </a:ln>
            <a:effectLst/>
          </p:spPr>
          <p:txBody>
            <a:bodyPr lIns="95271" tIns="47636" rIns="95271" bIns="47636"/>
            <a:lstStyle/>
            <a:p>
              <a:endParaRPr lang="sv-SE"/>
            </a:p>
          </p:txBody>
        </p:sp>
        <p:sp>
          <p:nvSpPr>
            <p:cNvPr id="258053" name="Line 5"/>
            <p:cNvSpPr>
              <a:spLocks noChangeShapeType="1"/>
            </p:cNvSpPr>
            <p:nvPr/>
          </p:nvSpPr>
          <p:spPr bwMode="auto">
            <a:xfrm>
              <a:off x="612" y="998"/>
              <a:ext cx="0" cy="2903"/>
            </a:xfrm>
            <a:prstGeom prst="line">
              <a:avLst/>
            </a:prstGeom>
            <a:noFill/>
            <a:ln w="25400">
              <a:solidFill>
                <a:schemeClr val="tx1"/>
              </a:solidFill>
              <a:round/>
              <a:headEnd/>
              <a:tailEnd type="triangle" w="med" len="med"/>
            </a:ln>
            <a:effectLst/>
          </p:spPr>
          <p:txBody>
            <a:bodyPr lIns="95271" tIns="47636" rIns="95271" bIns="47636"/>
            <a:lstStyle/>
            <a:p>
              <a:endParaRPr lang="sv-SE"/>
            </a:p>
          </p:txBody>
        </p:sp>
      </p:grpSp>
      <p:sp>
        <p:nvSpPr>
          <p:cNvPr id="258054" name="Rectangle 6"/>
          <p:cNvSpPr>
            <a:spLocks noGrp="1" noChangeArrowheads="1"/>
          </p:cNvSpPr>
          <p:nvPr>
            <p:ph type="title"/>
          </p:nvPr>
        </p:nvSpPr>
        <p:spPr/>
        <p:txBody>
          <a:bodyPr/>
          <a:lstStyle/>
          <a:p>
            <a:r>
              <a:rPr lang="en-US"/>
              <a:t>Signal processing - FHAST</a:t>
            </a:r>
            <a:endParaRPr lang="sv-SE"/>
          </a:p>
        </p:txBody>
      </p:sp>
      <p:pic>
        <p:nvPicPr>
          <p:cNvPr id="258055" name="Picture 7" descr="Tanken Rex LowRes"/>
          <p:cNvPicPr>
            <a:picLocks noGrp="1" noChangeAspect="1" noChangeArrowheads="1"/>
          </p:cNvPicPr>
          <p:nvPr>
            <p:ph sz="half" idx="2"/>
          </p:nvPr>
        </p:nvPicPr>
        <p:blipFill>
          <a:blip r:embed="rId3" cstate="print"/>
          <a:srcRect/>
          <a:stretch>
            <a:fillRect/>
          </a:stretch>
        </p:blipFill>
        <p:spPr>
          <a:xfrm>
            <a:off x="4572000" y="1196752"/>
            <a:ext cx="4152983" cy="4220911"/>
          </a:xfrm>
          <a:noFill/>
          <a:ln/>
        </p:spPr>
      </p:pic>
      <p:sp>
        <p:nvSpPr>
          <p:cNvPr id="258056" name="Line 8"/>
          <p:cNvSpPr>
            <a:spLocks noChangeShapeType="1"/>
          </p:cNvSpPr>
          <p:nvPr/>
        </p:nvSpPr>
        <p:spPr bwMode="auto">
          <a:xfrm>
            <a:off x="1783324" y="1465740"/>
            <a:ext cx="0" cy="4321024"/>
          </a:xfrm>
          <a:prstGeom prst="line">
            <a:avLst/>
          </a:prstGeom>
          <a:noFill/>
          <a:ln w="63500">
            <a:noFill/>
            <a:round/>
            <a:headEnd/>
            <a:tailEnd/>
          </a:ln>
          <a:effectLst/>
        </p:spPr>
        <p:txBody>
          <a:bodyPr lIns="87859" tIns="43930" rIns="87859" bIns="43930"/>
          <a:lstStyle/>
          <a:p>
            <a:endParaRPr lang="sv-SE"/>
          </a:p>
        </p:txBody>
      </p:sp>
      <p:grpSp>
        <p:nvGrpSpPr>
          <p:cNvPr id="3" name="Group 9"/>
          <p:cNvGrpSpPr>
            <a:grpSpLocks/>
          </p:cNvGrpSpPr>
          <p:nvPr/>
        </p:nvGrpSpPr>
        <p:grpSpPr bwMode="auto">
          <a:xfrm>
            <a:off x="1338591" y="2403449"/>
            <a:ext cx="2594185" cy="1646464"/>
            <a:chOff x="974" y="1633"/>
            <a:chExt cx="1814" cy="1089"/>
          </a:xfrm>
        </p:grpSpPr>
        <p:sp>
          <p:nvSpPr>
            <p:cNvPr id="258058" name="Line 10"/>
            <p:cNvSpPr>
              <a:spLocks noChangeShapeType="1"/>
            </p:cNvSpPr>
            <p:nvPr/>
          </p:nvSpPr>
          <p:spPr bwMode="auto">
            <a:xfrm>
              <a:off x="974" y="2041"/>
              <a:ext cx="1724" cy="227"/>
            </a:xfrm>
            <a:prstGeom prst="line">
              <a:avLst/>
            </a:prstGeom>
            <a:noFill/>
            <a:ln w="25400">
              <a:solidFill>
                <a:schemeClr val="tx1"/>
              </a:solidFill>
              <a:round/>
              <a:headEnd/>
              <a:tailEnd/>
            </a:ln>
            <a:effectLst/>
          </p:spPr>
          <p:txBody>
            <a:bodyPr lIns="95271" tIns="47636" rIns="95271" bIns="47636"/>
            <a:lstStyle/>
            <a:p>
              <a:endParaRPr lang="sv-SE"/>
            </a:p>
          </p:txBody>
        </p:sp>
        <p:sp>
          <p:nvSpPr>
            <p:cNvPr id="258059" name="Line 11"/>
            <p:cNvSpPr>
              <a:spLocks noChangeShapeType="1"/>
            </p:cNvSpPr>
            <p:nvPr/>
          </p:nvSpPr>
          <p:spPr bwMode="auto">
            <a:xfrm flipV="1">
              <a:off x="974" y="2540"/>
              <a:ext cx="1724" cy="182"/>
            </a:xfrm>
            <a:prstGeom prst="line">
              <a:avLst/>
            </a:prstGeom>
            <a:noFill/>
            <a:ln w="25400">
              <a:solidFill>
                <a:schemeClr val="tx1"/>
              </a:solidFill>
              <a:round/>
              <a:headEnd/>
              <a:tailEnd/>
            </a:ln>
            <a:effectLst/>
          </p:spPr>
          <p:txBody>
            <a:bodyPr lIns="95271" tIns="47636" rIns="95271" bIns="47636"/>
            <a:lstStyle/>
            <a:p>
              <a:endParaRPr lang="sv-SE"/>
            </a:p>
          </p:txBody>
        </p:sp>
        <p:sp>
          <p:nvSpPr>
            <p:cNvPr id="258060" name="Line 12"/>
            <p:cNvSpPr>
              <a:spLocks noChangeShapeType="1"/>
            </p:cNvSpPr>
            <p:nvPr/>
          </p:nvSpPr>
          <p:spPr bwMode="auto">
            <a:xfrm>
              <a:off x="2698" y="2268"/>
              <a:ext cx="0" cy="272"/>
            </a:xfrm>
            <a:prstGeom prst="line">
              <a:avLst/>
            </a:prstGeom>
            <a:noFill/>
            <a:ln w="25400">
              <a:solidFill>
                <a:schemeClr val="tx1"/>
              </a:solidFill>
              <a:round/>
              <a:headEnd/>
              <a:tailEnd/>
            </a:ln>
            <a:effectLst/>
          </p:spPr>
          <p:txBody>
            <a:bodyPr lIns="95271" tIns="47636" rIns="95271" bIns="47636"/>
            <a:lstStyle/>
            <a:p>
              <a:endParaRPr lang="sv-SE"/>
            </a:p>
          </p:txBody>
        </p:sp>
        <p:sp>
          <p:nvSpPr>
            <p:cNvPr id="258061" name="Text Box 13"/>
            <p:cNvSpPr txBox="1">
              <a:spLocks noChangeArrowheads="1"/>
            </p:cNvSpPr>
            <p:nvPr/>
          </p:nvSpPr>
          <p:spPr bwMode="auto">
            <a:xfrm>
              <a:off x="1972" y="1633"/>
              <a:ext cx="816" cy="422"/>
            </a:xfrm>
            <a:prstGeom prst="rect">
              <a:avLst/>
            </a:prstGeom>
            <a:solidFill>
              <a:srgbClr val="FFFF99"/>
            </a:solidFill>
            <a:ln w="25400" algn="ctr">
              <a:solidFill>
                <a:schemeClr val="tx1"/>
              </a:solidFill>
              <a:miter lim="800000"/>
              <a:headEnd/>
              <a:tailEnd/>
            </a:ln>
            <a:effectLst/>
          </p:spPr>
          <p:txBody>
            <a:bodyPr lIns="95244" tIns="47622" rIns="95244" bIns="47622">
              <a:spAutoFit/>
            </a:bodyPr>
            <a:lstStyle/>
            <a:p>
              <a:r>
                <a:rPr lang="en-GB" sz="1700" b="1" dirty="0">
                  <a:solidFill>
                    <a:schemeClr val="tx1"/>
                  </a:solidFill>
                  <a:latin typeface="Tahoma" charset="0"/>
                </a:rPr>
                <a:t>FHAST</a:t>
              </a:r>
            </a:p>
            <a:p>
              <a:r>
                <a:rPr lang="en-GB" sz="1700" b="1" dirty="0">
                  <a:solidFill>
                    <a:schemeClr val="tx1"/>
                  </a:solidFill>
                  <a:latin typeface="Tahoma" charset="0"/>
                </a:rPr>
                <a:t>Filter</a:t>
              </a:r>
              <a:endParaRPr lang="sv-SE" sz="1700" b="1" dirty="0">
                <a:solidFill>
                  <a:schemeClr val="tx1"/>
                </a:solidFill>
                <a:latin typeface="Tahoma" charset="0"/>
              </a:endParaRPr>
            </a:p>
          </p:txBody>
        </p:sp>
      </p:grpSp>
      <p:grpSp>
        <p:nvGrpSpPr>
          <p:cNvPr id="4" name="Group 14"/>
          <p:cNvGrpSpPr>
            <a:grpSpLocks/>
          </p:cNvGrpSpPr>
          <p:nvPr/>
        </p:nvGrpSpPr>
        <p:grpSpPr bwMode="auto">
          <a:xfrm>
            <a:off x="1718969" y="1601812"/>
            <a:ext cx="1297093" cy="4337334"/>
            <a:chOff x="1247" y="907"/>
            <a:chExt cx="907" cy="2953"/>
          </a:xfrm>
        </p:grpSpPr>
        <p:sp>
          <p:nvSpPr>
            <p:cNvPr id="258063" name="Line 15"/>
            <p:cNvSpPr>
              <a:spLocks noChangeShapeType="1"/>
            </p:cNvSpPr>
            <p:nvPr/>
          </p:nvSpPr>
          <p:spPr bwMode="auto">
            <a:xfrm flipV="1">
              <a:off x="1247" y="907"/>
              <a:ext cx="0" cy="2904"/>
            </a:xfrm>
            <a:prstGeom prst="line">
              <a:avLst/>
            </a:prstGeom>
            <a:noFill/>
            <a:ln w="25400">
              <a:solidFill>
                <a:srgbClr val="FF0000"/>
              </a:solidFill>
              <a:round/>
              <a:headEnd/>
              <a:tailEnd/>
            </a:ln>
            <a:effectLst/>
          </p:spPr>
          <p:txBody>
            <a:bodyPr lIns="95271" tIns="47636" rIns="95271" bIns="47636"/>
            <a:lstStyle/>
            <a:p>
              <a:endParaRPr lang="sv-SE"/>
            </a:p>
          </p:txBody>
        </p:sp>
        <p:sp>
          <p:nvSpPr>
            <p:cNvPr id="258064" name="Text Box 16"/>
            <p:cNvSpPr txBox="1">
              <a:spLocks noChangeArrowheads="1"/>
            </p:cNvSpPr>
            <p:nvPr/>
          </p:nvSpPr>
          <p:spPr bwMode="auto">
            <a:xfrm>
              <a:off x="1247" y="3426"/>
              <a:ext cx="907" cy="434"/>
            </a:xfrm>
            <a:prstGeom prst="rect">
              <a:avLst/>
            </a:prstGeom>
            <a:solidFill>
              <a:srgbClr val="FFCC99"/>
            </a:solidFill>
            <a:ln w="25400" algn="ctr">
              <a:solidFill>
                <a:schemeClr val="accent2"/>
              </a:solidFill>
              <a:miter lim="800000"/>
              <a:headEnd/>
              <a:tailEnd/>
            </a:ln>
            <a:effectLst/>
          </p:spPr>
          <p:txBody>
            <a:bodyPr lIns="95244" tIns="47622" rIns="95244" bIns="47622">
              <a:spAutoFit/>
            </a:bodyPr>
            <a:lstStyle/>
            <a:p>
              <a:r>
                <a:rPr lang="en-GB" sz="1700" b="1" dirty="0">
                  <a:solidFill>
                    <a:schemeClr val="tx1"/>
                  </a:solidFill>
                  <a:latin typeface="Tahoma" charset="0"/>
                </a:rPr>
                <a:t>General Threshold</a:t>
              </a:r>
              <a:endParaRPr lang="sv-SE" sz="1700" b="1" dirty="0">
                <a:solidFill>
                  <a:schemeClr val="tx1"/>
                </a:solidFill>
                <a:latin typeface="Tahoma"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8055"/>
                                        </p:tgtEl>
                                        <p:attrNameLst>
                                          <p:attrName>style.visibility</p:attrName>
                                        </p:attrNameLst>
                                      </p:cBhvr>
                                      <p:to>
                                        <p:strVal val="visible"/>
                                      </p:to>
                                    </p:set>
                                    <p:animEffect transition="in" filter="blinds(horizontal)">
                                      <p:cBhvr>
                                        <p:cTn id="7" dur="500"/>
                                        <p:tgtEl>
                                          <p:spTgt spid="2580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p:stCondLst>
                              <p:cond delay="4500"/>
                            </p:stCondLst>
                            <p:childTnLst>
                              <p:par>
                                <p:cTn id="17" presetID="2" presetClass="entr" presetSubtype="2" decel="5000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2000" fill="hold"/>
                                        <p:tgtEl>
                                          <p:spTgt spid="3"/>
                                        </p:tgtEl>
                                        <p:attrNameLst>
                                          <p:attrName>ppt_x</p:attrName>
                                        </p:attrNameLst>
                                      </p:cBhvr>
                                      <p:tavLst>
                                        <p:tav tm="0">
                                          <p:val>
                                            <p:strVal val="1+#ppt_w/2"/>
                                          </p:val>
                                        </p:tav>
                                        <p:tav tm="100000">
                                          <p:val>
                                            <p:strVal val="#ppt_x"/>
                                          </p:val>
                                        </p:tav>
                                      </p:tavLst>
                                    </p:anim>
                                    <p:anim calcmode="lin" valueType="num">
                                      <p:cBhvr additive="base">
                                        <p:cTn id="20"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smtClean="0"/>
              <a:t>Echo detection, Initial Start up</a:t>
            </a:r>
            <a:endParaRPr lang="en-US"/>
          </a:p>
        </p:txBody>
      </p:sp>
      <p:sp>
        <p:nvSpPr>
          <p:cNvPr id="253955" name="Rectangle 3"/>
          <p:cNvSpPr>
            <a:spLocks noGrp="1" noChangeArrowheads="1"/>
          </p:cNvSpPr>
          <p:nvPr>
            <p:ph type="body" idx="1"/>
          </p:nvPr>
        </p:nvSpPr>
        <p:spPr/>
        <p:txBody>
          <a:bodyPr/>
          <a:lstStyle/>
          <a:p>
            <a:r>
              <a:rPr lang="en-US" smtClean="0"/>
              <a:t>This is what the gauge is doing:</a:t>
            </a:r>
          </a:p>
          <a:p>
            <a:pPr lvl="1"/>
            <a:r>
              <a:rPr lang="en-US" smtClean="0"/>
              <a:t>Identify all valid echoes and create a list of these</a:t>
            </a:r>
          </a:p>
          <a:p>
            <a:pPr lvl="2"/>
            <a:r>
              <a:rPr lang="en-US" smtClean="0"/>
              <a:t>Max ten echoes in the list</a:t>
            </a:r>
          </a:p>
          <a:p>
            <a:pPr lvl="1"/>
            <a:r>
              <a:rPr lang="en-US" smtClean="0"/>
              <a:t>Match echoes against Rule database and give ‘No of Points’</a:t>
            </a:r>
          </a:p>
          <a:p>
            <a:pPr lvl="1"/>
            <a:r>
              <a:rPr lang="en-US" smtClean="0"/>
              <a:t>Set ‘winner’ as Surface</a:t>
            </a:r>
          </a:p>
          <a:p>
            <a:pPr lvl="1"/>
            <a:r>
              <a:rPr lang="en-US" smtClean="0"/>
              <a:t>Put a Tracking window around Surface echo</a:t>
            </a:r>
          </a:p>
          <a:p>
            <a:pPr lvl="2"/>
            <a:r>
              <a:rPr lang="en-US" smtClean="0"/>
              <a:t>‘Close Dist’</a:t>
            </a:r>
          </a:p>
          <a:p>
            <a:pPr lvl="1"/>
            <a:r>
              <a:rPr lang="en-US" smtClean="0"/>
              <a:t>Put FHAST window on surface echo for high accurate distance detection.</a:t>
            </a:r>
          </a:p>
          <a:p>
            <a:pPr lvl="2"/>
            <a:r>
              <a:rPr lang="en-US" smtClean="0"/>
              <a:t>FHAST is optional sw in TR PRO</a:t>
            </a:r>
          </a:p>
          <a:p>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dirty="0" smtClean="0"/>
              <a:t>Echo detection, thresholds</a:t>
            </a:r>
            <a:endParaRPr lang="sv-SE" dirty="0"/>
          </a:p>
        </p:txBody>
      </p:sp>
      <p:graphicFrame>
        <p:nvGraphicFramePr>
          <p:cNvPr id="17" name="Object 4"/>
          <p:cNvGraphicFramePr>
            <a:graphicFrameLocks noChangeAspect="1"/>
          </p:cNvGraphicFramePr>
          <p:nvPr/>
        </p:nvGraphicFramePr>
        <p:xfrm>
          <a:off x="3922739" y="2090965"/>
          <a:ext cx="5028199" cy="3190119"/>
        </p:xfrm>
        <a:graphic>
          <a:graphicData uri="http://schemas.openxmlformats.org/presentationml/2006/ole">
            <p:oleObj spid="_x0000_s87043" name="Picture" r:id="rId3" imgW="5260320" imgH="3935880" progId="Word.Picture.8">
              <p:embed/>
            </p:oleObj>
          </a:graphicData>
        </a:graphic>
      </p:graphicFrame>
      <p:grpSp>
        <p:nvGrpSpPr>
          <p:cNvPr id="18" name="Group 5"/>
          <p:cNvGrpSpPr>
            <a:grpSpLocks/>
          </p:cNvGrpSpPr>
          <p:nvPr/>
        </p:nvGrpSpPr>
        <p:grpSpPr bwMode="auto">
          <a:xfrm>
            <a:off x="4677827" y="2536976"/>
            <a:ext cx="675003" cy="1682750"/>
            <a:chOff x="3152" y="1518"/>
            <a:chExt cx="471" cy="1113"/>
          </a:xfrm>
        </p:grpSpPr>
        <p:sp>
          <p:nvSpPr>
            <p:cNvPr id="19" name="Freeform 6"/>
            <p:cNvSpPr>
              <a:spLocks/>
            </p:cNvSpPr>
            <p:nvPr/>
          </p:nvSpPr>
          <p:spPr bwMode="auto">
            <a:xfrm>
              <a:off x="3152" y="1678"/>
              <a:ext cx="272" cy="953"/>
            </a:xfrm>
            <a:custGeom>
              <a:avLst/>
              <a:gdLst/>
              <a:ahLst/>
              <a:cxnLst>
                <a:cxn ang="0">
                  <a:pos x="226" y="0"/>
                </a:cxn>
                <a:cxn ang="0">
                  <a:pos x="20" y="327"/>
                </a:cxn>
                <a:cxn ang="0">
                  <a:pos x="0" y="998"/>
                </a:cxn>
              </a:cxnLst>
              <a:rect l="0" t="0" r="r" b="b"/>
              <a:pathLst>
                <a:path w="226" h="998">
                  <a:moveTo>
                    <a:pt x="226" y="0"/>
                  </a:moveTo>
                  <a:lnTo>
                    <a:pt x="20" y="327"/>
                  </a:lnTo>
                  <a:lnTo>
                    <a:pt x="0" y="998"/>
                  </a:lnTo>
                </a:path>
              </a:pathLst>
            </a:custGeom>
            <a:noFill/>
            <a:ln w="25400" cap="flat" cmpd="sng">
              <a:solidFill>
                <a:schemeClr val="tx1"/>
              </a:solidFill>
              <a:prstDash val="solid"/>
              <a:round/>
              <a:headEnd type="none" w="med" len="med"/>
              <a:tailEnd type="triangle" w="med" len="med"/>
            </a:ln>
            <a:effectLst/>
          </p:spPr>
          <p:txBody>
            <a:bodyPr lIns="95271" tIns="47636" rIns="95271" bIns="47636"/>
            <a:lstStyle/>
            <a:p>
              <a:endParaRPr lang="sv-SE"/>
            </a:p>
          </p:txBody>
        </p:sp>
        <p:sp>
          <p:nvSpPr>
            <p:cNvPr id="20" name="Oval 7"/>
            <p:cNvSpPr>
              <a:spLocks noChangeArrowheads="1"/>
            </p:cNvSpPr>
            <p:nvPr/>
          </p:nvSpPr>
          <p:spPr bwMode="auto">
            <a:xfrm>
              <a:off x="3396" y="1518"/>
              <a:ext cx="227" cy="182"/>
            </a:xfrm>
            <a:prstGeom prst="ellipse">
              <a:avLst/>
            </a:prstGeom>
            <a:solidFill>
              <a:schemeClr val="bg1"/>
            </a:solidFill>
            <a:ln w="25400" algn="ctr">
              <a:solidFill>
                <a:schemeClr val="tx1"/>
              </a:solidFill>
              <a:round/>
              <a:headEnd/>
              <a:tailEnd/>
            </a:ln>
            <a:effectLst/>
          </p:spPr>
          <p:txBody>
            <a:bodyPr wrap="none" lIns="95244" tIns="47622" rIns="95244" bIns="47622" anchor="ctr"/>
            <a:lstStyle/>
            <a:p>
              <a:r>
                <a:rPr lang="sv-SE">
                  <a:solidFill>
                    <a:schemeClr val="hlink"/>
                  </a:solidFill>
                  <a:latin typeface="Tahoma" charset="0"/>
                </a:rPr>
                <a:t>1</a:t>
              </a:r>
            </a:p>
          </p:txBody>
        </p:sp>
      </p:grpSp>
      <p:grpSp>
        <p:nvGrpSpPr>
          <p:cNvPr id="21" name="Group 8"/>
          <p:cNvGrpSpPr>
            <a:grpSpLocks/>
          </p:cNvGrpSpPr>
          <p:nvPr/>
        </p:nvGrpSpPr>
        <p:grpSpPr bwMode="auto">
          <a:xfrm>
            <a:off x="5676031" y="2904370"/>
            <a:ext cx="511972" cy="908654"/>
            <a:chOff x="3849" y="1761"/>
            <a:chExt cx="358" cy="601"/>
          </a:xfrm>
        </p:grpSpPr>
        <p:sp>
          <p:nvSpPr>
            <p:cNvPr id="22" name="Freeform 9"/>
            <p:cNvSpPr>
              <a:spLocks/>
            </p:cNvSpPr>
            <p:nvPr/>
          </p:nvSpPr>
          <p:spPr bwMode="auto">
            <a:xfrm>
              <a:off x="3968" y="1950"/>
              <a:ext cx="239" cy="412"/>
            </a:xfrm>
            <a:custGeom>
              <a:avLst/>
              <a:gdLst/>
              <a:ahLst/>
              <a:cxnLst>
                <a:cxn ang="0">
                  <a:pos x="0" y="0"/>
                </a:cxn>
                <a:cxn ang="0">
                  <a:pos x="0" y="187"/>
                </a:cxn>
                <a:cxn ang="0">
                  <a:pos x="239" y="412"/>
                </a:cxn>
              </a:cxnLst>
              <a:rect l="0" t="0" r="r" b="b"/>
              <a:pathLst>
                <a:path w="239" h="412">
                  <a:moveTo>
                    <a:pt x="0" y="0"/>
                  </a:moveTo>
                  <a:lnTo>
                    <a:pt x="0" y="187"/>
                  </a:lnTo>
                  <a:lnTo>
                    <a:pt x="239" y="412"/>
                  </a:lnTo>
                </a:path>
              </a:pathLst>
            </a:custGeom>
            <a:noFill/>
            <a:ln w="25400" cap="flat" cmpd="sng">
              <a:solidFill>
                <a:schemeClr val="tx1"/>
              </a:solidFill>
              <a:prstDash val="solid"/>
              <a:round/>
              <a:headEnd type="none" w="med" len="med"/>
              <a:tailEnd type="triangle" w="med" len="med"/>
            </a:ln>
            <a:effectLst/>
          </p:spPr>
          <p:txBody>
            <a:bodyPr lIns="95271" tIns="47636" rIns="95271" bIns="47636"/>
            <a:lstStyle/>
            <a:p>
              <a:endParaRPr lang="sv-SE"/>
            </a:p>
          </p:txBody>
        </p:sp>
        <p:sp>
          <p:nvSpPr>
            <p:cNvPr id="23" name="Oval 10"/>
            <p:cNvSpPr>
              <a:spLocks noChangeArrowheads="1"/>
            </p:cNvSpPr>
            <p:nvPr/>
          </p:nvSpPr>
          <p:spPr bwMode="auto">
            <a:xfrm>
              <a:off x="3849" y="1761"/>
              <a:ext cx="227" cy="182"/>
            </a:xfrm>
            <a:prstGeom prst="ellipse">
              <a:avLst/>
            </a:prstGeom>
            <a:solidFill>
              <a:schemeClr val="bg1"/>
            </a:solidFill>
            <a:ln w="25400" algn="ctr">
              <a:solidFill>
                <a:schemeClr val="tx1"/>
              </a:solidFill>
              <a:round/>
              <a:headEnd/>
              <a:tailEnd/>
            </a:ln>
            <a:effectLst/>
          </p:spPr>
          <p:txBody>
            <a:bodyPr wrap="none" lIns="95244" tIns="47622" rIns="95244" bIns="47622" anchor="ctr"/>
            <a:lstStyle/>
            <a:p>
              <a:r>
                <a:rPr lang="sv-SE">
                  <a:solidFill>
                    <a:schemeClr val="hlink"/>
                  </a:solidFill>
                  <a:latin typeface="Tahoma" charset="0"/>
                </a:rPr>
                <a:t>2</a:t>
              </a:r>
            </a:p>
          </p:txBody>
        </p:sp>
      </p:grpSp>
      <p:grpSp>
        <p:nvGrpSpPr>
          <p:cNvPr id="24" name="Group 11"/>
          <p:cNvGrpSpPr>
            <a:grpSpLocks/>
          </p:cNvGrpSpPr>
          <p:nvPr/>
        </p:nvGrpSpPr>
        <p:grpSpPr bwMode="auto">
          <a:xfrm>
            <a:off x="7728210" y="2778881"/>
            <a:ext cx="670713" cy="1165679"/>
            <a:chOff x="5284" y="1678"/>
            <a:chExt cx="470" cy="771"/>
          </a:xfrm>
        </p:grpSpPr>
        <p:sp>
          <p:nvSpPr>
            <p:cNvPr id="25" name="Freeform 12"/>
            <p:cNvSpPr>
              <a:spLocks/>
            </p:cNvSpPr>
            <p:nvPr/>
          </p:nvSpPr>
          <p:spPr bwMode="auto">
            <a:xfrm>
              <a:off x="5284" y="1818"/>
              <a:ext cx="364" cy="631"/>
            </a:xfrm>
            <a:custGeom>
              <a:avLst/>
              <a:gdLst/>
              <a:ahLst/>
              <a:cxnLst>
                <a:cxn ang="0">
                  <a:pos x="364" y="0"/>
                </a:cxn>
                <a:cxn ang="0">
                  <a:pos x="304" y="516"/>
                </a:cxn>
                <a:cxn ang="0">
                  <a:pos x="0" y="631"/>
                </a:cxn>
              </a:cxnLst>
              <a:rect l="0" t="0" r="r" b="b"/>
              <a:pathLst>
                <a:path w="364" h="631">
                  <a:moveTo>
                    <a:pt x="364" y="0"/>
                  </a:moveTo>
                  <a:lnTo>
                    <a:pt x="304" y="516"/>
                  </a:lnTo>
                  <a:lnTo>
                    <a:pt x="0" y="631"/>
                  </a:lnTo>
                </a:path>
              </a:pathLst>
            </a:custGeom>
            <a:noFill/>
            <a:ln w="25400" cap="flat" cmpd="sng">
              <a:solidFill>
                <a:schemeClr val="tx1"/>
              </a:solidFill>
              <a:prstDash val="solid"/>
              <a:round/>
              <a:headEnd type="none" w="med" len="med"/>
              <a:tailEnd type="triangle" w="med" len="med"/>
            </a:ln>
            <a:effectLst/>
          </p:spPr>
          <p:txBody>
            <a:bodyPr lIns="95271" tIns="47636" rIns="95271" bIns="47636"/>
            <a:lstStyle/>
            <a:p>
              <a:endParaRPr lang="sv-SE"/>
            </a:p>
          </p:txBody>
        </p:sp>
        <p:sp>
          <p:nvSpPr>
            <p:cNvPr id="26" name="Oval 13"/>
            <p:cNvSpPr>
              <a:spLocks noChangeArrowheads="1"/>
            </p:cNvSpPr>
            <p:nvPr/>
          </p:nvSpPr>
          <p:spPr bwMode="auto">
            <a:xfrm>
              <a:off x="5527" y="1678"/>
              <a:ext cx="227" cy="182"/>
            </a:xfrm>
            <a:prstGeom prst="ellipse">
              <a:avLst/>
            </a:prstGeom>
            <a:solidFill>
              <a:schemeClr val="bg1"/>
            </a:solidFill>
            <a:ln w="25400" algn="ctr">
              <a:solidFill>
                <a:schemeClr val="tx1"/>
              </a:solidFill>
              <a:round/>
              <a:headEnd/>
              <a:tailEnd/>
            </a:ln>
            <a:effectLst/>
          </p:spPr>
          <p:txBody>
            <a:bodyPr wrap="none" lIns="95244" tIns="47622" rIns="95244" bIns="47622" anchor="ctr"/>
            <a:lstStyle/>
            <a:p>
              <a:r>
                <a:rPr lang="sv-SE">
                  <a:solidFill>
                    <a:schemeClr val="hlink"/>
                  </a:solidFill>
                  <a:latin typeface="Tahoma" charset="0"/>
                </a:rPr>
                <a:t>3</a:t>
              </a:r>
            </a:p>
          </p:txBody>
        </p:sp>
      </p:grpSp>
      <p:sp>
        <p:nvSpPr>
          <p:cNvPr id="256003" name="Rectangle 3"/>
          <p:cNvSpPr>
            <a:spLocks noGrp="1" noChangeArrowheads="1"/>
          </p:cNvSpPr>
          <p:nvPr>
            <p:ph idx="1"/>
          </p:nvPr>
        </p:nvSpPr>
        <p:spPr/>
        <p:txBody>
          <a:bodyPr/>
          <a:lstStyle/>
          <a:p>
            <a:r>
              <a:rPr lang="en-US" sz="2000" dirty="0" smtClean="0"/>
              <a:t>Three different thresholds, The echo amplitude must be above all thresholds to be considered as a valid echo</a:t>
            </a:r>
          </a:p>
          <a:p>
            <a:pPr lvl="1"/>
            <a:r>
              <a:rPr lang="en-US" sz="1800" dirty="0" smtClean="0"/>
              <a:t>Amplitude Threshold</a:t>
            </a:r>
            <a:br>
              <a:rPr lang="en-US" sz="1800" dirty="0" smtClean="0"/>
            </a:br>
            <a:r>
              <a:rPr lang="en-US" sz="1800" dirty="0" smtClean="0"/>
              <a:t>An “straight line” </a:t>
            </a:r>
            <a:br>
              <a:rPr lang="en-US" sz="1800" dirty="0" smtClean="0"/>
            </a:br>
            <a:r>
              <a:rPr lang="en-US" sz="1800" dirty="0" smtClean="0"/>
              <a:t>amplitude threshold that </a:t>
            </a:r>
            <a:br>
              <a:rPr lang="en-US" sz="1800" dirty="0" smtClean="0"/>
            </a:br>
            <a:r>
              <a:rPr lang="en-US" sz="1800" dirty="0" smtClean="0"/>
              <a:t>covers the full </a:t>
            </a:r>
            <a:br>
              <a:rPr lang="en-US" sz="1800" dirty="0" smtClean="0"/>
            </a:br>
            <a:r>
              <a:rPr lang="en-US" sz="1800" dirty="0" smtClean="0"/>
              <a:t>measuring range.</a:t>
            </a:r>
          </a:p>
          <a:p>
            <a:pPr lvl="1"/>
            <a:r>
              <a:rPr lang="en-US" sz="1800" dirty="0" smtClean="0"/>
              <a:t>ATP Threshold Ten (10) </a:t>
            </a:r>
            <a:br>
              <a:rPr lang="en-US" sz="1800" dirty="0" smtClean="0"/>
            </a:br>
            <a:r>
              <a:rPr lang="en-US" sz="1800" dirty="0" smtClean="0"/>
              <a:t>Adjustable breakpoints, </a:t>
            </a:r>
            <a:br>
              <a:rPr lang="en-US" sz="1800" dirty="0" smtClean="0"/>
            </a:br>
            <a:r>
              <a:rPr lang="en-US" sz="1800" dirty="0" smtClean="0"/>
              <a:t>can be used to increase </a:t>
            </a:r>
            <a:br>
              <a:rPr lang="en-US" sz="1800" dirty="0" smtClean="0"/>
            </a:br>
            <a:r>
              <a:rPr lang="en-US" sz="1800" dirty="0" smtClean="0"/>
              <a:t>threshold in certain </a:t>
            </a:r>
            <a:br>
              <a:rPr lang="en-US" sz="1800" dirty="0" smtClean="0"/>
            </a:br>
            <a:r>
              <a:rPr lang="en-US" sz="1800" dirty="0" smtClean="0"/>
              <a:t>areas of the range.</a:t>
            </a:r>
          </a:p>
          <a:p>
            <a:pPr lvl="1"/>
            <a:r>
              <a:rPr lang="en-US" sz="1800" dirty="0" smtClean="0"/>
              <a:t>CFAR Threshold</a:t>
            </a:r>
            <a:br>
              <a:rPr lang="en-US" sz="1800" dirty="0" smtClean="0"/>
            </a:br>
            <a:r>
              <a:rPr lang="en-US" sz="1800" dirty="0" smtClean="0"/>
              <a:t>A “floating” amplitude </a:t>
            </a:r>
            <a:br>
              <a:rPr lang="en-US" sz="1800" dirty="0" smtClean="0"/>
            </a:br>
            <a:r>
              <a:rPr lang="en-US" sz="1800" dirty="0" smtClean="0"/>
              <a:t>threshold. Defines how</a:t>
            </a:r>
            <a:br>
              <a:rPr lang="en-US" sz="1800" dirty="0" smtClean="0"/>
            </a:br>
            <a:r>
              <a:rPr lang="en-US" sz="1800" dirty="0" smtClean="0"/>
              <a:t>large an echo amplitude </a:t>
            </a:r>
            <a:br>
              <a:rPr lang="en-US" sz="1800" dirty="0" smtClean="0"/>
            </a:br>
            <a:r>
              <a:rPr lang="en-US" sz="1800" dirty="0" smtClean="0"/>
              <a:t>must be compared to the surrounding noise level.</a:t>
            </a:r>
          </a:p>
          <a:p>
            <a:endParaRPr lang="sv-SE" sz="2000" dirty="0"/>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 calcmode="lin" valueType="num">
                                      <p:cBhvr additive="base">
                                        <p:cTn id="7" dur="500" fill="hold"/>
                                        <p:tgtEl>
                                          <p:spTgt spid="2560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decel="5000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03">
                                            <p:txEl>
                                              <p:pRg st="2" end="2"/>
                                            </p:txEl>
                                          </p:spTgt>
                                        </p:tgtEl>
                                        <p:attrNameLst>
                                          <p:attrName>style.visibility</p:attrName>
                                        </p:attrNameLst>
                                      </p:cBhvr>
                                      <p:to>
                                        <p:strVal val="visible"/>
                                      </p:to>
                                    </p:set>
                                    <p:anim calcmode="lin" valueType="num">
                                      <p:cBhvr additive="base">
                                        <p:cTn id="19" dur="500" fill="hold"/>
                                        <p:tgtEl>
                                          <p:spTgt spid="256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decel="5000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6003">
                                            <p:txEl>
                                              <p:pRg st="3" end="3"/>
                                            </p:txEl>
                                          </p:spTgt>
                                        </p:tgtEl>
                                        <p:attrNameLst>
                                          <p:attrName>style.visibility</p:attrName>
                                        </p:attrNameLst>
                                      </p:cBhvr>
                                      <p:to>
                                        <p:strVal val="visible"/>
                                      </p:to>
                                    </p:set>
                                    <p:anim calcmode="lin" valueType="num">
                                      <p:cBhvr additive="base">
                                        <p:cTn id="31" dur="500" fill="hold"/>
                                        <p:tgtEl>
                                          <p:spTgt spid="25600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decel="5000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9" name="Rectangle 5"/>
          <p:cNvSpPr>
            <a:spLocks noGrp="1" noChangeArrowheads="1"/>
          </p:cNvSpPr>
          <p:nvPr>
            <p:ph type="title"/>
          </p:nvPr>
        </p:nvSpPr>
        <p:spPr/>
        <p:txBody>
          <a:bodyPr/>
          <a:lstStyle/>
          <a:p>
            <a:r>
              <a:rPr lang="sv-SE" smtClean="0"/>
              <a:t>Echo Tracking</a:t>
            </a:r>
            <a:endParaRPr lang="sv-SE"/>
          </a:p>
        </p:txBody>
      </p:sp>
      <p:sp>
        <p:nvSpPr>
          <p:cNvPr id="277512" name="Rectangle 8"/>
          <p:cNvSpPr>
            <a:spLocks noGrp="1" noChangeArrowheads="1"/>
          </p:cNvSpPr>
          <p:nvPr>
            <p:ph idx="1"/>
          </p:nvPr>
        </p:nvSpPr>
        <p:spPr>
          <a:xfrm>
            <a:off x="571500" y="1206500"/>
            <a:ext cx="8248972" cy="4546600"/>
          </a:xfrm>
        </p:spPr>
        <p:txBody>
          <a:bodyPr/>
          <a:lstStyle/>
          <a:p>
            <a:r>
              <a:rPr lang="en-US" sz="2000" dirty="0" smtClean="0"/>
              <a:t>In order to track an echo the gauge must be able to recognize an echo between consecutive measurements</a:t>
            </a:r>
          </a:p>
          <a:p>
            <a:pPr lvl="1"/>
            <a:r>
              <a:rPr lang="en-US" sz="1800" dirty="0" smtClean="0"/>
              <a:t>Within FFT Match Threshold</a:t>
            </a:r>
          </a:p>
          <a:p>
            <a:r>
              <a:rPr lang="en-US" sz="2000" dirty="0" smtClean="0"/>
              <a:t>Echoes outside FFT Match Threshold are rejected</a:t>
            </a:r>
          </a:p>
          <a:p>
            <a:r>
              <a:rPr lang="en-US" sz="2000" dirty="0" smtClean="0"/>
              <a:t>For each new measurement the historical data is matched with the new data</a:t>
            </a:r>
            <a:endParaRPr lang="sv-SE" sz="2000" dirty="0"/>
          </a:p>
        </p:txBody>
      </p:sp>
      <p:grpSp>
        <p:nvGrpSpPr>
          <p:cNvPr id="56" name="Group 157"/>
          <p:cNvGrpSpPr>
            <a:grpSpLocks/>
          </p:cNvGrpSpPr>
          <p:nvPr/>
        </p:nvGrpSpPr>
        <p:grpSpPr bwMode="auto">
          <a:xfrm>
            <a:off x="2123728" y="3140968"/>
            <a:ext cx="4863739" cy="3565071"/>
            <a:chOff x="2879" y="771"/>
            <a:chExt cx="3402" cy="2358"/>
          </a:xfrm>
        </p:grpSpPr>
        <p:sp>
          <p:nvSpPr>
            <p:cNvPr id="57" name="Rectangle 158"/>
            <p:cNvSpPr>
              <a:spLocks noChangeArrowheads="1"/>
            </p:cNvSpPr>
            <p:nvPr/>
          </p:nvSpPr>
          <p:spPr bwMode="auto">
            <a:xfrm>
              <a:off x="2879" y="771"/>
              <a:ext cx="3402" cy="2358"/>
            </a:xfrm>
            <a:prstGeom prst="rect">
              <a:avLst/>
            </a:prstGeom>
            <a:noFill/>
            <a:ln w="25400" algn="ctr">
              <a:solidFill>
                <a:schemeClr val="tx1"/>
              </a:solidFill>
              <a:miter lim="800000"/>
              <a:headEnd/>
              <a:tailEnd/>
            </a:ln>
            <a:effectLst/>
          </p:spPr>
          <p:txBody>
            <a:bodyPr wrap="none" lIns="95271" tIns="47636" rIns="95271" bIns="47636" anchor="ctr"/>
            <a:lstStyle/>
            <a:p>
              <a:endParaRPr lang="sv-SE"/>
            </a:p>
          </p:txBody>
        </p:sp>
        <p:sp>
          <p:nvSpPr>
            <p:cNvPr id="58" name="Line 159"/>
            <p:cNvSpPr>
              <a:spLocks noChangeShapeType="1"/>
            </p:cNvSpPr>
            <p:nvPr/>
          </p:nvSpPr>
          <p:spPr bwMode="auto">
            <a:xfrm flipV="1">
              <a:off x="3273" y="1147"/>
              <a:ext cx="0" cy="1811"/>
            </a:xfrm>
            <a:prstGeom prst="line">
              <a:avLst/>
            </a:prstGeom>
            <a:noFill/>
            <a:ln w="25400">
              <a:solidFill>
                <a:schemeClr val="tx1"/>
              </a:solidFill>
              <a:round/>
              <a:headEnd/>
              <a:tailEnd type="triangle" w="lg" len="med"/>
            </a:ln>
            <a:effectLst/>
          </p:spPr>
          <p:txBody>
            <a:bodyPr lIns="95271" tIns="47636" rIns="95271" bIns="47636"/>
            <a:lstStyle/>
            <a:p>
              <a:endParaRPr lang="sv-SE"/>
            </a:p>
          </p:txBody>
        </p:sp>
        <p:sp>
          <p:nvSpPr>
            <p:cNvPr id="59" name="Line 160"/>
            <p:cNvSpPr>
              <a:spLocks noChangeShapeType="1"/>
            </p:cNvSpPr>
            <p:nvPr/>
          </p:nvSpPr>
          <p:spPr bwMode="auto">
            <a:xfrm flipV="1">
              <a:off x="3215" y="2889"/>
              <a:ext cx="2763" cy="0"/>
            </a:xfrm>
            <a:prstGeom prst="line">
              <a:avLst/>
            </a:prstGeom>
            <a:noFill/>
            <a:ln w="25400">
              <a:solidFill>
                <a:schemeClr val="tx1"/>
              </a:solidFill>
              <a:round/>
              <a:headEnd/>
              <a:tailEnd type="triangle" w="lg" len="med"/>
            </a:ln>
            <a:effectLst/>
          </p:spPr>
          <p:txBody>
            <a:bodyPr lIns="95271" tIns="47636" rIns="95271" bIns="47636"/>
            <a:lstStyle/>
            <a:p>
              <a:endParaRPr lang="sv-SE"/>
            </a:p>
          </p:txBody>
        </p:sp>
        <p:grpSp>
          <p:nvGrpSpPr>
            <p:cNvPr id="60" name="Group 161"/>
            <p:cNvGrpSpPr>
              <a:grpSpLocks/>
            </p:cNvGrpSpPr>
            <p:nvPr/>
          </p:nvGrpSpPr>
          <p:grpSpPr bwMode="auto">
            <a:xfrm>
              <a:off x="3316" y="1286"/>
              <a:ext cx="2492" cy="1164"/>
              <a:chOff x="838" y="1452"/>
              <a:chExt cx="3357" cy="1542"/>
            </a:xfrm>
          </p:grpSpPr>
          <p:sp>
            <p:nvSpPr>
              <p:cNvPr id="101" name="Line 162"/>
              <p:cNvSpPr>
                <a:spLocks noChangeShapeType="1"/>
              </p:cNvSpPr>
              <p:nvPr/>
            </p:nvSpPr>
            <p:spPr bwMode="auto">
              <a:xfrm flipV="1">
                <a:off x="838" y="1452"/>
                <a:ext cx="1044" cy="318"/>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102" name="Line 163"/>
              <p:cNvSpPr>
                <a:spLocks noChangeShapeType="1"/>
              </p:cNvSpPr>
              <p:nvPr/>
            </p:nvSpPr>
            <p:spPr bwMode="auto">
              <a:xfrm>
                <a:off x="1882" y="1452"/>
                <a:ext cx="725" cy="362"/>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103" name="Line 164"/>
              <p:cNvSpPr>
                <a:spLocks noChangeShapeType="1"/>
              </p:cNvSpPr>
              <p:nvPr/>
            </p:nvSpPr>
            <p:spPr bwMode="auto">
              <a:xfrm>
                <a:off x="2607" y="1814"/>
                <a:ext cx="590" cy="681"/>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104" name="Line 165"/>
              <p:cNvSpPr>
                <a:spLocks noChangeShapeType="1"/>
              </p:cNvSpPr>
              <p:nvPr/>
            </p:nvSpPr>
            <p:spPr bwMode="auto">
              <a:xfrm>
                <a:off x="3197" y="2495"/>
                <a:ext cx="998" cy="499"/>
              </a:xfrm>
              <a:prstGeom prst="line">
                <a:avLst/>
              </a:prstGeom>
              <a:noFill/>
              <a:ln w="25400">
                <a:solidFill>
                  <a:schemeClr val="hlink"/>
                </a:solidFill>
                <a:prstDash val="sysDot"/>
                <a:round/>
                <a:headEnd/>
                <a:tailEnd/>
              </a:ln>
              <a:effectLst/>
            </p:spPr>
            <p:txBody>
              <a:bodyPr lIns="95271" tIns="47636" rIns="95271" bIns="47636"/>
              <a:lstStyle/>
              <a:p>
                <a:endParaRPr lang="sv-SE"/>
              </a:p>
            </p:txBody>
          </p:sp>
        </p:grpSp>
        <p:grpSp>
          <p:nvGrpSpPr>
            <p:cNvPr id="61" name="Group 166"/>
            <p:cNvGrpSpPr>
              <a:grpSpLocks/>
            </p:cNvGrpSpPr>
            <p:nvPr/>
          </p:nvGrpSpPr>
          <p:grpSpPr bwMode="auto">
            <a:xfrm>
              <a:off x="3316" y="1147"/>
              <a:ext cx="2493" cy="1164"/>
              <a:chOff x="838" y="1452"/>
              <a:chExt cx="3357" cy="1542"/>
            </a:xfrm>
          </p:grpSpPr>
          <p:sp>
            <p:nvSpPr>
              <p:cNvPr id="97" name="Line 167"/>
              <p:cNvSpPr>
                <a:spLocks noChangeShapeType="1"/>
              </p:cNvSpPr>
              <p:nvPr/>
            </p:nvSpPr>
            <p:spPr bwMode="auto">
              <a:xfrm flipV="1">
                <a:off x="838" y="1452"/>
                <a:ext cx="1044" cy="318"/>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98" name="Line 168"/>
              <p:cNvSpPr>
                <a:spLocks noChangeShapeType="1"/>
              </p:cNvSpPr>
              <p:nvPr/>
            </p:nvSpPr>
            <p:spPr bwMode="auto">
              <a:xfrm>
                <a:off x="1882" y="1452"/>
                <a:ext cx="816" cy="408"/>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99" name="Line 169"/>
              <p:cNvSpPr>
                <a:spLocks noChangeShapeType="1"/>
              </p:cNvSpPr>
              <p:nvPr/>
            </p:nvSpPr>
            <p:spPr bwMode="auto">
              <a:xfrm>
                <a:off x="2698" y="1860"/>
                <a:ext cx="544" cy="635"/>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100" name="Line 170"/>
              <p:cNvSpPr>
                <a:spLocks noChangeShapeType="1"/>
              </p:cNvSpPr>
              <p:nvPr/>
            </p:nvSpPr>
            <p:spPr bwMode="auto">
              <a:xfrm>
                <a:off x="3242" y="2495"/>
                <a:ext cx="953" cy="499"/>
              </a:xfrm>
              <a:prstGeom prst="line">
                <a:avLst/>
              </a:prstGeom>
              <a:noFill/>
              <a:ln w="25400">
                <a:solidFill>
                  <a:schemeClr val="hlink"/>
                </a:solidFill>
                <a:prstDash val="sysDot"/>
                <a:round/>
                <a:headEnd/>
                <a:tailEnd/>
              </a:ln>
              <a:effectLst/>
            </p:spPr>
            <p:txBody>
              <a:bodyPr lIns="95271" tIns="47636" rIns="95271" bIns="47636"/>
              <a:lstStyle/>
              <a:p>
                <a:endParaRPr lang="sv-SE"/>
              </a:p>
            </p:txBody>
          </p:sp>
        </p:grpSp>
        <p:grpSp>
          <p:nvGrpSpPr>
            <p:cNvPr id="62" name="Group 171"/>
            <p:cNvGrpSpPr>
              <a:grpSpLocks/>
            </p:cNvGrpSpPr>
            <p:nvPr/>
          </p:nvGrpSpPr>
          <p:grpSpPr bwMode="auto">
            <a:xfrm>
              <a:off x="3316" y="1217"/>
              <a:ext cx="2491" cy="1162"/>
              <a:chOff x="838" y="1361"/>
              <a:chExt cx="3357" cy="1542"/>
            </a:xfrm>
          </p:grpSpPr>
          <p:sp>
            <p:nvSpPr>
              <p:cNvPr id="93" name="Line 172"/>
              <p:cNvSpPr>
                <a:spLocks noChangeShapeType="1"/>
              </p:cNvSpPr>
              <p:nvPr/>
            </p:nvSpPr>
            <p:spPr bwMode="auto">
              <a:xfrm flipV="1">
                <a:off x="838" y="1361"/>
                <a:ext cx="1044" cy="317"/>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94" name="Line 173"/>
              <p:cNvSpPr>
                <a:spLocks noChangeShapeType="1"/>
              </p:cNvSpPr>
              <p:nvPr/>
            </p:nvSpPr>
            <p:spPr bwMode="auto">
              <a:xfrm>
                <a:off x="1882" y="1361"/>
                <a:ext cx="771" cy="386"/>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95" name="Line 174"/>
              <p:cNvSpPr>
                <a:spLocks noChangeShapeType="1"/>
              </p:cNvSpPr>
              <p:nvPr/>
            </p:nvSpPr>
            <p:spPr bwMode="auto">
              <a:xfrm>
                <a:off x="2653" y="1745"/>
                <a:ext cx="589" cy="680"/>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96" name="Line 175"/>
              <p:cNvSpPr>
                <a:spLocks noChangeShapeType="1"/>
              </p:cNvSpPr>
              <p:nvPr/>
            </p:nvSpPr>
            <p:spPr bwMode="auto">
              <a:xfrm>
                <a:off x="3242" y="2419"/>
                <a:ext cx="953" cy="484"/>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grpSp>
        <p:grpSp>
          <p:nvGrpSpPr>
            <p:cNvPr id="63" name="Group 176"/>
            <p:cNvGrpSpPr>
              <a:grpSpLocks/>
            </p:cNvGrpSpPr>
            <p:nvPr/>
          </p:nvGrpSpPr>
          <p:grpSpPr bwMode="auto">
            <a:xfrm>
              <a:off x="3316" y="1627"/>
              <a:ext cx="2459" cy="856"/>
              <a:chOff x="838" y="1905"/>
              <a:chExt cx="3312" cy="1134"/>
            </a:xfrm>
          </p:grpSpPr>
          <p:sp>
            <p:nvSpPr>
              <p:cNvPr id="90" name="Line 177"/>
              <p:cNvSpPr>
                <a:spLocks noChangeShapeType="1"/>
              </p:cNvSpPr>
              <p:nvPr/>
            </p:nvSpPr>
            <p:spPr bwMode="auto">
              <a:xfrm flipV="1">
                <a:off x="838" y="2631"/>
                <a:ext cx="1406" cy="408"/>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91" name="Line 178"/>
              <p:cNvSpPr>
                <a:spLocks noChangeShapeType="1"/>
              </p:cNvSpPr>
              <p:nvPr/>
            </p:nvSpPr>
            <p:spPr bwMode="auto">
              <a:xfrm flipV="1">
                <a:off x="2244" y="2132"/>
                <a:ext cx="590" cy="499"/>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92" name="Line 179"/>
              <p:cNvSpPr>
                <a:spLocks noChangeShapeType="1"/>
              </p:cNvSpPr>
              <p:nvPr/>
            </p:nvSpPr>
            <p:spPr bwMode="auto">
              <a:xfrm flipV="1">
                <a:off x="2834" y="1905"/>
                <a:ext cx="1316" cy="227"/>
              </a:xfrm>
              <a:prstGeom prst="line">
                <a:avLst/>
              </a:prstGeom>
              <a:noFill/>
              <a:ln w="25400">
                <a:solidFill>
                  <a:schemeClr val="hlink"/>
                </a:solidFill>
                <a:prstDash val="sysDot"/>
                <a:round/>
                <a:headEnd/>
                <a:tailEnd/>
              </a:ln>
              <a:effectLst/>
            </p:spPr>
            <p:txBody>
              <a:bodyPr lIns="95271" tIns="47636" rIns="95271" bIns="47636"/>
              <a:lstStyle/>
              <a:p>
                <a:endParaRPr lang="sv-SE"/>
              </a:p>
            </p:txBody>
          </p:sp>
        </p:grpSp>
        <p:sp>
          <p:nvSpPr>
            <p:cNvPr id="64" name="Line 180"/>
            <p:cNvSpPr>
              <a:spLocks noChangeShapeType="1"/>
            </p:cNvSpPr>
            <p:nvPr/>
          </p:nvSpPr>
          <p:spPr bwMode="auto">
            <a:xfrm>
              <a:off x="3316" y="2582"/>
              <a:ext cx="0" cy="0"/>
            </a:xfrm>
            <a:prstGeom prst="line">
              <a:avLst/>
            </a:prstGeom>
            <a:noFill/>
            <a:ln w="25400">
              <a:solidFill>
                <a:schemeClr val="tx1"/>
              </a:solidFill>
              <a:round/>
              <a:headEnd/>
              <a:tailEnd/>
            </a:ln>
            <a:effectLst/>
          </p:spPr>
          <p:txBody>
            <a:bodyPr lIns="95271" tIns="47636" rIns="95271" bIns="47636"/>
            <a:lstStyle/>
            <a:p>
              <a:endParaRPr lang="sv-SE"/>
            </a:p>
          </p:txBody>
        </p:sp>
        <p:grpSp>
          <p:nvGrpSpPr>
            <p:cNvPr id="65" name="Group 181"/>
            <p:cNvGrpSpPr>
              <a:grpSpLocks/>
            </p:cNvGrpSpPr>
            <p:nvPr/>
          </p:nvGrpSpPr>
          <p:grpSpPr bwMode="auto">
            <a:xfrm>
              <a:off x="3316" y="1760"/>
              <a:ext cx="2459" cy="854"/>
              <a:chOff x="838" y="2087"/>
              <a:chExt cx="3312" cy="1134"/>
            </a:xfrm>
          </p:grpSpPr>
          <p:sp>
            <p:nvSpPr>
              <p:cNvPr id="87" name="Line 182"/>
              <p:cNvSpPr>
                <a:spLocks noChangeShapeType="1"/>
              </p:cNvSpPr>
              <p:nvPr/>
            </p:nvSpPr>
            <p:spPr bwMode="auto">
              <a:xfrm flipV="1">
                <a:off x="838" y="2812"/>
                <a:ext cx="1406" cy="409"/>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88" name="Line 183"/>
              <p:cNvSpPr>
                <a:spLocks noChangeShapeType="1"/>
              </p:cNvSpPr>
              <p:nvPr/>
            </p:nvSpPr>
            <p:spPr bwMode="auto">
              <a:xfrm flipV="1">
                <a:off x="2244" y="2313"/>
                <a:ext cx="590" cy="499"/>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89" name="Line 184"/>
              <p:cNvSpPr>
                <a:spLocks noChangeShapeType="1"/>
              </p:cNvSpPr>
              <p:nvPr/>
            </p:nvSpPr>
            <p:spPr bwMode="auto">
              <a:xfrm flipV="1">
                <a:off x="2834" y="2087"/>
                <a:ext cx="1316" cy="226"/>
              </a:xfrm>
              <a:prstGeom prst="line">
                <a:avLst/>
              </a:prstGeom>
              <a:noFill/>
              <a:ln w="25400">
                <a:solidFill>
                  <a:schemeClr val="hlink"/>
                </a:solidFill>
                <a:prstDash val="sysDot"/>
                <a:round/>
                <a:headEnd/>
                <a:tailEnd/>
              </a:ln>
              <a:effectLst/>
            </p:spPr>
            <p:txBody>
              <a:bodyPr lIns="95271" tIns="47636" rIns="95271" bIns="47636"/>
              <a:lstStyle/>
              <a:p>
                <a:endParaRPr lang="sv-SE"/>
              </a:p>
            </p:txBody>
          </p:sp>
        </p:grpSp>
        <p:grpSp>
          <p:nvGrpSpPr>
            <p:cNvPr id="66" name="Group 185"/>
            <p:cNvGrpSpPr>
              <a:grpSpLocks/>
            </p:cNvGrpSpPr>
            <p:nvPr/>
          </p:nvGrpSpPr>
          <p:grpSpPr bwMode="auto">
            <a:xfrm>
              <a:off x="3316" y="1692"/>
              <a:ext cx="2459" cy="853"/>
              <a:chOff x="838" y="1996"/>
              <a:chExt cx="3312" cy="1134"/>
            </a:xfrm>
          </p:grpSpPr>
          <p:sp>
            <p:nvSpPr>
              <p:cNvPr id="84" name="Line 186"/>
              <p:cNvSpPr>
                <a:spLocks noChangeShapeType="1"/>
              </p:cNvSpPr>
              <p:nvPr/>
            </p:nvSpPr>
            <p:spPr bwMode="auto">
              <a:xfrm flipV="1">
                <a:off x="838" y="2722"/>
                <a:ext cx="1406" cy="408"/>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85" name="Line 187"/>
              <p:cNvSpPr>
                <a:spLocks noChangeShapeType="1"/>
              </p:cNvSpPr>
              <p:nvPr/>
            </p:nvSpPr>
            <p:spPr bwMode="auto">
              <a:xfrm flipV="1">
                <a:off x="2244" y="2223"/>
                <a:ext cx="590" cy="499"/>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86" name="Line 188"/>
              <p:cNvSpPr>
                <a:spLocks noChangeShapeType="1"/>
              </p:cNvSpPr>
              <p:nvPr/>
            </p:nvSpPr>
            <p:spPr bwMode="auto">
              <a:xfrm flipV="1">
                <a:off x="2834" y="1996"/>
                <a:ext cx="1316" cy="227"/>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grpSp>
        <p:sp>
          <p:nvSpPr>
            <p:cNvPr id="67" name="Line 189"/>
            <p:cNvSpPr>
              <a:spLocks noChangeShapeType="1"/>
            </p:cNvSpPr>
            <p:nvPr/>
          </p:nvSpPr>
          <p:spPr bwMode="auto">
            <a:xfrm>
              <a:off x="3283" y="2036"/>
              <a:ext cx="2526" cy="34"/>
            </a:xfrm>
            <a:prstGeom prst="line">
              <a:avLst/>
            </a:prstGeom>
            <a:noFill/>
            <a:ln w="25400">
              <a:solidFill>
                <a:schemeClr val="tx1"/>
              </a:solidFill>
              <a:round/>
              <a:headEnd/>
              <a:tailEnd/>
            </a:ln>
            <a:effectLst/>
          </p:spPr>
          <p:txBody>
            <a:bodyPr lIns="95271" tIns="47636" rIns="95271" bIns="47636"/>
            <a:lstStyle/>
            <a:p>
              <a:endParaRPr lang="sv-SE"/>
            </a:p>
          </p:txBody>
        </p:sp>
        <p:sp>
          <p:nvSpPr>
            <p:cNvPr id="68" name="Line 190"/>
            <p:cNvSpPr>
              <a:spLocks noChangeShapeType="1"/>
            </p:cNvSpPr>
            <p:nvPr/>
          </p:nvSpPr>
          <p:spPr bwMode="auto">
            <a:xfrm>
              <a:off x="3283" y="1967"/>
              <a:ext cx="2526" cy="34"/>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69" name="Line 191"/>
            <p:cNvSpPr>
              <a:spLocks noChangeShapeType="1"/>
            </p:cNvSpPr>
            <p:nvPr/>
          </p:nvSpPr>
          <p:spPr bwMode="auto">
            <a:xfrm>
              <a:off x="3283" y="2104"/>
              <a:ext cx="2535" cy="34"/>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70" name="Line 192"/>
            <p:cNvSpPr>
              <a:spLocks noChangeShapeType="1"/>
            </p:cNvSpPr>
            <p:nvPr/>
          </p:nvSpPr>
          <p:spPr bwMode="auto">
            <a:xfrm>
              <a:off x="3283" y="1899"/>
              <a:ext cx="2526" cy="34"/>
            </a:xfrm>
            <a:prstGeom prst="line">
              <a:avLst/>
            </a:prstGeom>
            <a:noFill/>
            <a:ln w="25400">
              <a:solidFill>
                <a:srgbClr val="FF0000"/>
              </a:solidFill>
              <a:prstDash val="dash"/>
              <a:round/>
              <a:headEnd/>
              <a:tailEnd/>
            </a:ln>
            <a:effectLst/>
          </p:spPr>
          <p:txBody>
            <a:bodyPr lIns="95271" tIns="47636" rIns="95271" bIns="47636"/>
            <a:lstStyle/>
            <a:p>
              <a:endParaRPr lang="sv-SE"/>
            </a:p>
          </p:txBody>
        </p:sp>
        <p:sp>
          <p:nvSpPr>
            <p:cNvPr id="71" name="Line 193"/>
            <p:cNvSpPr>
              <a:spLocks noChangeShapeType="1"/>
            </p:cNvSpPr>
            <p:nvPr/>
          </p:nvSpPr>
          <p:spPr bwMode="auto">
            <a:xfrm>
              <a:off x="3283" y="2172"/>
              <a:ext cx="2526" cy="34"/>
            </a:xfrm>
            <a:prstGeom prst="line">
              <a:avLst/>
            </a:prstGeom>
            <a:noFill/>
            <a:ln w="25400">
              <a:solidFill>
                <a:srgbClr val="FF0000"/>
              </a:solidFill>
              <a:prstDash val="dash"/>
              <a:round/>
              <a:headEnd/>
              <a:tailEnd/>
            </a:ln>
            <a:effectLst/>
          </p:spPr>
          <p:txBody>
            <a:bodyPr lIns="95271" tIns="47636" rIns="95271" bIns="47636"/>
            <a:lstStyle/>
            <a:p>
              <a:endParaRPr lang="sv-SE"/>
            </a:p>
          </p:txBody>
        </p:sp>
        <p:sp>
          <p:nvSpPr>
            <p:cNvPr id="72" name="Line 194"/>
            <p:cNvSpPr>
              <a:spLocks noChangeShapeType="1"/>
            </p:cNvSpPr>
            <p:nvPr/>
          </p:nvSpPr>
          <p:spPr bwMode="auto">
            <a:xfrm>
              <a:off x="4799" y="1034"/>
              <a:ext cx="303" cy="0"/>
            </a:xfrm>
            <a:prstGeom prst="line">
              <a:avLst/>
            </a:prstGeom>
            <a:noFill/>
            <a:ln w="25400">
              <a:solidFill>
                <a:srgbClr val="FF0000"/>
              </a:solidFill>
              <a:prstDash val="dash"/>
              <a:round/>
              <a:headEnd/>
              <a:tailEnd/>
            </a:ln>
            <a:effectLst/>
          </p:spPr>
          <p:txBody>
            <a:bodyPr lIns="95271" tIns="47636" rIns="95271" bIns="47636"/>
            <a:lstStyle/>
            <a:p>
              <a:endParaRPr lang="sv-SE"/>
            </a:p>
          </p:txBody>
        </p:sp>
        <p:sp>
          <p:nvSpPr>
            <p:cNvPr id="73" name="Line 195"/>
            <p:cNvSpPr>
              <a:spLocks noChangeShapeType="1"/>
            </p:cNvSpPr>
            <p:nvPr/>
          </p:nvSpPr>
          <p:spPr bwMode="auto">
            <a:xfrm>
              <a:off x="4799" y="1102"/>
              <a:ext cx="303" cy="0"/>
            </a:xfrm>
            <a:prstGeom prst="line">
              <a:avLst/>
            </a:prstGeom>
            <a:noFill/>
            <a:ln w="25400">
              <a:solidFill>
                <a:srgbClr val="FF0000"/>
              </a:solidFill>
              <a:prstDash val="dash"/>
              <a:round/>
              <a:headEnd/>
              <a:tailEnd/>
            </a:ln>
            <a:effectLst/>
          </p:spPr>
          <p:txBody>
            <a:bodyPr lIns="95271" tIns="47636" rIns="95271" bIns="47636"/>
            <a:lstStyle/>
            <a:p>
              <a:endParaRPr lang="sv-SE"/>
            </a:p>
          </p:txBody>
        </p:sp>
        <p:sp>
          <p:nvSpPr>
            <p:cNvPr id="74" name="Line 196"/>
            <p:cNvSpPr>
              <a:spLocks noChangeShapeType="1"/>
            </p:cNvSpPr>
            <p:nvPr/>
          </p:nvSpPr>
          <p:spPr bwMode="auto">
            <a:xfrm flipV="1">
              <a:off x="4799" y="897"/>
              <a:ext cx="303" cy="0"/>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75" name="Line 197"/>
            <p:cNvSpPr>
              <a:spLocks noChangeShapeType="1"/>
            </p:cNvSpPr>
            <p:nvPr/>
          </p:nvSpPr>
          <p:spPr bwMode="auto">
            <a:xfrm flipV="1">
              <a:off x="4799" y="966"/>
              <a:ext cx="303" cy="0"/>
            </a:xfrm>
            <a:prstGeom prst="line">
              <a:avLst/>
            </a:prstGeom>
            <a:noFill/>
            <a:ln w="25400">
              <a:solidFill>
                <a:schemeClr val="hlink"/>
              </a:solidFill>
              <a:prstDash val="sysDot"/>
              <a:round/>
              <a:headEnd/>
              <a:tailEnd/>
            </a:ln>
            <a:effectLst/>
          </p:spPr>
          <p:txBody>
            <a:bodyPr lIns="95271" tIns="47636" rIns="95271" bIns="47636"/>
            <a:lstStyle/>
            <a:p>
              <a:endParaRPr lang="sv-SE"/>
            </a:p>
          </p:txBody>
        </p:sp>
        <p:sp>
          <p:nvSpPr>
            <p:cNvPr id="76" name="Text Box 198"/>
            <p:cNvSpPr txBox="1">
              <a:spLocks noChangeArrowheads="1"/>
            </p:cNvSpPr>
            <p:nvPr/>
          </p:nvSpPr>
          <p:spPr bwMode="auto">
            <a:xfrm>
              <a:off x="5078" y="835"/>
              <a:ext cx="1067" cy="175"/>
            </a:xfrm>
            <a:prstGeom prst="rect">
              <a:avLst/>
            </a:prstGeom>
            <a:noFill/>
            <a:ln w="25400" algn="ctr">
              <a:noFill/>
              <a:miter lim="800000"/>
              <a:headEnd/>
              <a:tailEnd/>
            </a:ln>
            <a:effectLst/>
          </p:spPr>
          <p:txBody>
            <a:bodyPr lIns="95244" tIns="47622" rIns="95244" bIns="47622">
              <a:spAutoFit/>
            </a:bodyPr>
            <a:lstStyle/>
            <a:p>
              <a:pPr algn="l">
                <a:spcBef>
                  <a:spcPct val="50000"/>
                </a:spcBef>
              </a:pPr>
              <a:r>
                <a:rPr lang="en-US" sz="1100" dirty="0">
                  <a:solidFill>
                    <a:schemeClr val="tx1"/>
                  </a:solidFill>
                  <a:latin typeface="Tahoma" charset="0"/>
                </a:rPr>
                <a:t>FFT Match Threshold</a:t>
              </a:r>
              <a:endParaRPr lang="sv-SE" sz="1100" dirty="0">
                <a:solidFill>
                  <a:schemeClr val="tx1"/>
                </a:solidFill>
                <a:latin typeface="Tahoma" charset="0"/>
              </a:endParaRPr>
            </a:p>
          </p:txBody>
        </p:sp>
        <p:sp>
          <p:nvSpPr>
            <p:cNvPr id="77" name="Text Box 199"/>
            <p:cNvSpPr txBox="1">
              <a:spLocks noChangeArrowheads="1"/>
            </p:cNvSpPr>
            <p:nvPr/>
          </p:nvSpPr>
          <p:spPr bwMode="auto">
            <a:xfrm>
              <a:off x="5073" y="976"/>
              <a:ext cx="1067" cy="175"/>
            </a:xfrm>
            <a:prstGeom prst="rect">
              <a:avLst/>
            </a:prstGeom>
            <a:noFill/>
            <a:ln w="25400" algn="ctr">
              <a:noFill/>
              <a:miter lim="800000"/>
              <a:headEnd/>
              <a:tailEnd/>
            </a:ln>
            <a:effectLst/>
          </p:spPr>
          <p:txBody>
            <a:bodyPr lIns="95244" tIns="47622" rIns="95244" bIns="47622">
              <a:spAutoFit/>
            </a:bodyPr>
            <a:lstStyle/>
            <a:p>
              <a:pPr algn="l">
                <a:spcBef>
                  <a:spcPct val="50000"/>
                </a:spcBef>
              </a:pPr>
              <a:r>
                <a:rPr lang="sv-SE" sz="1100" dirty="0">
                  <a:solidFill>
                    <a:schemeClr val="tx1"/>
                  </a:solidFill>
                  <a:latin typeface="Tahoma" charset="0"/>
                </a:rPr>
                <a:t>Close Distance</a:t>
              </a:r>
            </a:p>
          </p:txBody>
        </p:sp>
        <p:sp>
          <p:nvSpPr>
            <p:cNvPr id="78" name="Line 200"/>
            <p:cNvSpPr>
              <a:spLocks noChangeShapeType="1"/>
            </p:cNvSpPr>
            <p:nvPr/>
          </p:nvSpPr>
          <p:spPr bwMode="auto">
            <a:xfrm>
              <a:off x="4799" y="1213"/>
              <a:ext cx="303" cy="0"/>
            </a:xfrm>
            <a:prstGeom prst="line">
              <a:avLst/>
            </a:prstGeom>
            <a:noFill/>
            <a:ln w="25400">
              <a:solidFill>
                <a:schemeClr val="tx1"/>
              </a:solidFill>
              <a:round/>
              <a:headEnd/>
              <a:tailEnd/>
            </a:ln>
            <a:effectLst/>
          </p:spPr>
          <p:txBody>
            <a:bodyPr lIns="95271" tIns="47636" rIns="95271" bIns="47636"/>
            <a:lstStyle/>
            <a:p>
              <a:endParaRPr lang="sv-SE"/>
            </a:p>
          </p:txBody>
        </p:sp>
        <p:sp>
          <p:nvSpPr>
            <p:cNvPr id="79" name="Line 201"/>
            <p:cNvSpPr>
              <a:spLocks noChangeShapeType="1"/>
            </p:cNvSpPr>
            <p:nvPr/>
          </p:nvSpPr>
          <p:spPr bwMode="auto">
            <a:xfrm>
              <a:off x="4799" y="1342"/>
              <a:ext cx="303" cy="0"/>
            </a:xfrm>
            <a:prstGeom prst="line">
              <a:avLst/>
            </a:prstGeom>
            <a:noFill/>
            <a:ln w="25400" cap="rnd">
              <a:solidFill>
                <a:schemeClr val="bg2"/>
              </a:solidFill>
              <a:prstDash val="sysDot"/>
              <a:round/>
              <a:headEnd/>
              <a:tailEnd/>
            </a:ln>
            <a:effectLst/>
          </p:spPr>
          <p:txBody>
            <a:bodyPr lIns="95271" tIns="47636" rIns="95271" bIns="47636"/>
            <a:lstStyle/>
            <a:p>
              <a:endParaRPr lang="sv-SE"/>
            </a:p>
          </p:txBody>
        </p:sp>
        <p:sp>
          <p:nvSpPr>
            <p:cNvPr id="80" name="Text Box 202"/>
            <p:cNvSpPr txBox="1">
              <a:spLocks noChangeArrowheads="1"/>
            </p:cNvSpPr>
            <p:nvPr/>
          </p:nvSpPr>
          <p:spPr bwMode="auto">
            <a:xfrm>
              <a:off x="5079" y="1118"/>
              <a:ext cx="1067" cy="175"/>
            </a:xfrm>
            <a:prstGeom prst="rect">
              <a:avLst/>
            </a:prstGeom>
            <a:noFill/>
            <a:ln w="25400" algn="ctr">
              <a:noFill/>
              <a:miter lim="800000"/>
              <a:headEnd/>
              <a:tailEnd/>
            </a:ln>
            <a:effectLst/>
          </p:spPr>
          <p:txBody>
            <a:bodyPr lIns="95244" tIns="47622" rIns="95244" bIns="47622">
              <a:spAutoFit/>
            </a:bodyPr>
            <a:lstStyle/>
            <a:p>
              <a:pPr algn="l">
                <a:spcBef>
                  <a:spcPct val="50000"/>
                </a:spcBef>
              </a:pPr>
              <a:r>
                <a:rPr lang="sv-SE" sz="1100" dirty="0">
                  <a:solidFill>
                    <a:schemeClr val="tx1"/>
                  </a:solidFill>
                  <a:latin typeface="Tahoma" charset="0"/>
                </a:rPr>
                <a:t>Surface Echo</a:t>
              </a:r>
            </a:p>
          </p:txBody>
        </p:sp>
        <p:sp>
          <p:nvSpPr>
            <p:cNvPr id="81" name="Text Box 203"/>
            <p:cNvSpPr txBox="1">
              <a:spLocks noChangeArrowheads="1"/>
            </p:cNvSpPr>
            <p:nvPr/>
          </p:nvSpPr>
          <p:spPr bwMode="auto">
            <a:xfrm>
              <a:off x="5085" y="1255"/>
              <a:ext cx="1112" cy="175"/>
            </a:xfrm>
            <a:prstGeom prst="rect">
              <a:avLst/>
            </a:prstGeom>
            <a:noFill/>
            <a:ln w="25400" algn="ctr">
              <a:noFill/>
              <a:miter lim="800000"/>
              <a:headEnd/>
              <a:tailEnd/>
            </a:ln>
            <a:effectLst/>
          </p:spPr>
          <p:txBody>
            <a:bodyPr lIns="95244" tIns="47622" rIns="95244" bIns="47622">
              <a:spAutoFit/>
            </a:bodyPr>
            <a:lstStyle/>
            <a:p>
              <a:pPr algn="l">
                <a:spcBef>
                  <a:spcPct val="50000"/>
                </a:spcBef>
              </a:pPr>
              <a:r>
                <a:rPr lang="sv-SE" sz="1100" dirty="0">
                  <a:solidFill>
                    <a:schemeClr val="tx1"/>
                  </a:solidFill>
                  <a:latin typeface="Tahoma" charset="0"/>
                </a:rPr>
                <a:t>Other FFT Echo</a:t>
              </a:r>
            </a:p>
          </p:txBody>
        </p:sp>
        <p:sp>
          <p:nvSpPr>
            <p:cNvPr id="82" name="Text Box 204"/>
            <p:cNvSpPr txBox="1">
              <a:spLocks noChangeArrowheads="1"/>
            </p:cNvSpPr>
            <p:nvPr/>
          </p:nvSpPr>
          <p:spPr bwMode="auto">
            <a:xfrm>
              <a:off x="3957" y="2889"/>
              <a:ext cx="539" cy="196"/>
            </a:xfrm>
            <a:prstGeom prst="rect">
              <a:avLst/>
            </a:prstGeom>
            <a:noFill/>
            <a:ln w="25400" algn="ctr">
              <a:noFill/>
              <a:miter lim="800000"/>
              <a:headEnd/>
              <a:tailEnd/>
            </a:ln>
            <a:effectLst/>
          </p:spPr>
          <p:txBody>
            <a:bodyPr lIns="95244" tIns="47622" rIns="95244" bIns="47622">
              <a:spAutoFit/>
            </a:bodyPr>
            <a:lstStyle/>
            <a:p>
              <a:pPr algn="l">
                <a:spcBef>
                  <a:spcPct val="50000"/>
                </a:spcBef>
              </a:pPr>
              <a:r>
                <a:rPr lang="sv-SE" sz="1300" dirty="0">
                  <a:solidFill>
                    <a:schemeClr val="tx1"/>
                  </a:solidFill>
                  <a:latin typeface="Tahoma" charset="0"/>
                </a:rPr>
                <a:t>Time</a:t>
              </a:r>
            </a:p>
          </p:txBody>
        </p:sp>
        <p:sp>
          <p:nvSpPr>
            <p:cNvPr id="83" name="Text Box 205"/>
            <p:cNvSpPr txBox="1">
              <a:spLocks noChangeArrowheads="1"/>
            </p:cNvSpPr>
            <p:nvPr/>
          </p:nvSpPr>
          <p:spPr bwMode="auto">
            <a:xfrm rot="10800000">
              <a:off x="3019" y="1626"/>
              <a:ext cx="274" cy="853"/>
            </a:xfrm>
            <a:prstGeom prst="rect">
              <a:avLst/>
            </a:prstGeom>
            <a:noFill/>
            <a:ln w="25400" algn="ctr">
              <a:noFill/>
              <a:miter lim="800000"/>
              <a:headEnd/>
              <a:tailEnd/>
            </a:ln>
            <a:effectLst/>
          </p:spPr>
          <p:txBody>
            <a:bodyPr vert="eaVert" lIns="95244" tIns="47622" rIns="95244" bIns="47622" anchor="b">
              <a:spAutoFit/>
            </a:bodyPr>
            <a:lstStyle/>
            <a:p>
              <a:pPr algn="l">
                <a:spcBef>
                  <a:spcPct val="50000"/>
                </a:spcBef>
              </a:pPr>
              <a:r>
                <a:rPr lang="sv-SE" sz="1300" dirty="0">
                  <a:solidFill>
                    <a:schemeClr val="tx1"/>
                  </a:solidFill>
                  <a:latin typeface="Tahoma" charset="0"/>
                </a:rPr>
                <a:t>Distance</a:t>
              </a:r>
            </a:p>
          </p:txBody>
        </p:sp>
      </p:grpSp>
    </p:spTree>
  </p:cSld>
  <p:clrMapOvr>
    <a:masterClrMapping/>
  </p:clrMapOvr>
  <p:transition>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sv-SE" smtClean="0"/>
              <a:t>Echo Tracking, Lost echo</a:t>
            </a:r>
            <a:endParaRPr lang="sv-SE"/>
          </a:p>
        </p:txBody>
      </p:sp>
      <p:sp>
        <p:nvSpPr>
          <p:cNvPr id="282627" name="Rectangle 3"/>
          <p:cNvSpPr>
            <a:spLocks noGrp="1" noChangeArrowheads="1"/>
          </p:cNvSpPr>
          <p:nvPr>
            <p:ph type="body" idx="1"/>
          </p:nvPr>
        </p:nvSpPr>
        <p:spPr/>
        <p:txBody>
          <a:bodyPr/>
          <a:lstStyle/>
          <a:p>
            <a:r>
              <a:rPr lang="sv-SE" sz="2400" smtClean="0"/>
              <a:t>When Echo is lost, the Gauge will:</a:t>
            </a:r>
          </a:p>
          <a:p>
            <a:pPr lvl="1"/>
            <a:r>
              <a:rPr lang="sv-SE" sz="2000" smtClean="0"/>
              <a:t> search for a new echo within Close Distance area</a:t>
            </a:r>
          </a:p>
          <a:p>
            <a:r>
              <a:rPr lang="sv-SE" sz="2400" smtClean="0"/>
              <a:t>If no echo found, there are t</a:t>
            </a:r>
            <a:r>
              <a:rPr lang="en-US" sz="2400" smtClean="0"/>
              <a:t>wo different Search Modes that can be applied:</a:t>
            </a:r>
            <a:br>
              <a:rPr lang="en-US" sz="2400" smtClean="0"/>
            </a:br>
            <a:r>
              <a:rPr lang="en-US" sz="2400" smtClean="0"/>
              <a:t>Fast Search and Slow Search</a:t>
            </a:r>
          </a:p>
          <a:p>
            <a:pPr lvl="1"/>
            <a:r>
              <a:rPr lang="en-US" sz="2000" smtClean="0"/>
              <a:t>Fast Search: Searches through the full range without considerations about previous surface echo position. The “best” echo will be selected as surface echo.</a:t>
            </a:r>
          </a:p>
          <a:p>
            <a:pPr lvl="1"/>
            <a:r>
              <a:rPr lang="en-US" sz="2000" smtClean="0"/>
              <a:t>Slow Search: The search area expands linear with time.</a:t>
            </a:r>
            <a:br>
              <a:rPr lang="en-US" sz="2000" smtClean="0"/>
            </a:br>
            <a:r>
              <a:rPr lang="en-US" sz="2000" smtClean="0"/>
              <a:t>As soon as an echo is found within the expanding area it is selected as the new surface echo</a:t>
            </a:r>
            <a:endParaRPr lang="sv-SE" sz="20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sv-SE" smtClean="0"/>
              <a:t>Disturbing Echoes</a:t>
            </a:r>
            <a:endParaRPr lang="sv-SE"/>
          </a:p>
        </p:txBody>
      </p:sp>
      <p:sp>
        <p:nvSpPr>
          <p:cNvPr id="284675" name="Rectangle 3"/>
          <p:cNvSpPr>
            <a:spLocks noGrp="1" noChangeArrowheads="1"/>
          </p:cNvSpPr>
          <p:nvPr>
            <p:ph type="body" idx="1"/>
          </p:nvPr>
        </p:nvSpPr>
        <p:spPr/>
        <p:txBody>
          <a:bodyPr/>
          <a:lstStyle/>
          <a:p>
            <a:r>
              <a:rPr lang="sv-SE" sz="2000" dirty="0" smtClean="0"/>
              <a:t>For accurate measurements, </a:t>
            </a:r>
            <a:r>
              <a:rPr lang="sv-SE" sz="2000" u="sng" dirty="0" smtClean="0"/>
              <a:t>disturbing echoes shall not exist</a:t>
            </a:r>
          </a:p>
          <a:p>
            <a:r>
              <a:rPr lang="sv-SE" sz="2000" dirty="0" smtClean="0"/>
              <a:t>If they do and it is not possible to remove them mechanically, PRO and REX can handle them if manually register them as Disturbing echo in the software</a:t>
            </a:r>
          </a:p>
          <a:p>
            <a:r>
              <a:rPr lang="en-US" sz="2000" dirty="0" smtClean="0"/>
              <a:t>Before you register a false echo, make sure that...</a:t>
            </a:r>
          </a:p>
          <a:p>
            <a:r>
              <a:rPr lang="en-US" sz="2000" dirty="0" smtClean="0"/>
              <a:t>It has an amplitude that is at least half of the surface echo amplitude</a:t>
            </a:r>
          </a:p>
          <a:p>
            <a:r>
              <a:rPr lang="en-US" sz="2000" dirty="0" smtClean="0"/>
              <a:t>If you are getting the positions from the radar; it must be above the surface. If it is placed below the surface, the position will be displaced due to the dielectric constant of the liquid</a:t>
            </a:r>
          </a:p>
          <a:p>
            <a:r>
              <a:rPr lang="en-US" sz="2000" dirty="0" smtClean="0"/>
              <a:t>The registered position must not deviate more than 100mm from its true position</a:t>
            </a:r>
          </a:p>
          <a:p>
            <a:endParaRPr lang="sv-SE" sz="20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t>Empty Tank Handling</a:t>
            </a:r>
          </a:p>
        </p:txBody>
      </p:sp>
      <p:sp>
        <p:nvSpPr>
          <p:cNvPr id="264195" name="Rectangle 3"/>
          <p:cNvSpPr>
            <a:spLocks noGrp="1" noChangeArrowheads="1"/>
          </p:cNvSpPr>
          <p:nvPr>
            <p:ph sz="half" idx="1"/>
          </p:nvPr>
        </p:nvSpPr>
        <p:spPr/>
        <p:txBody>
          <a:bodyPr/>
          <a:lstStyle/>
          <a:p>
            <a:pPr>
              <a:buFont typeface="Wingdings" pitchFamily="2" charset="2"/>
              <a:buNone/>
            </a:pPr>
            <a:r>
              <a:rPr lang="en-US" sz="2400" dirty="0"/>
              <a:t>TankRadar REX.</a:t>
            </a:r>
          </a:p>
          <a:p>
            <a:r>
              <a:rPr lang="en-US" sz="2400" dirty="0"/>
              <a:t>Optimized for flat tank bottoms.</a:t>
            </a:r>
          </a:p>
          <a:p>
            <a:r>
              <a:rPr lang="en-US" sz="2400" dirty="0"/>
              <a:t>“bottom echo always visible” default ON.</a:t>
            </a:r>
          </a:p>
          <a:p>
            <a:r>
              <a:rPr lang="en-US" sz="2400" dirty="0"/>
              <a:t>Bottom projection function available</a:t>
            </a:r>
          </a:p>
        </p:txBody>
      </p:sp>
      <p:sp>
        <p:nvSpPr>
          <p:cNvPr id="264196" name="Rectangle 4"/>
          <p:cNvSpPr>
            <a:spLocks noGrp="1" noChangeArrowheads="1"/>
          </p:cNvSpPr>
          <p:nvPr>
            <p:ph sz="half" idx="2"/>
          </p:nvPr>
        </p:nvSpPr>
        <p:spPr/>
        <p:txBody>
          <a:bodyPr/>
          <a:lstStyle/>
          <a:p>
            <a:pPr>
              <a:buFont typeface="Wingdings" pitchFamily="2" charset="2"/>
              <a:buNone/>
            </a:pPr>
            <a:r>
              <a:rPr lang="en-US" sz="2400" dirty="0"/>
              <a:t>TankRadar PRO</a:t>
            </a:r>
          </a:p>
          <a:p>
            <a:r>
              <a:rPr lang="en-US" sz="2400" dirty="0"/>
              <a:t>Function driven by Tank bottom type settings.</a:t>
            </a:r>
          </a:p>
          <a:p>
            <a:r>
              <a:rPr lang="en-US" sz="2400" dirty="0"/>
              <a:t>Empty tank handler enabled for all “non flat” tank bottoms.</a:t>
            </a:r>
          </a:p>
          <a:p>
            <a:r>
              <a:rPr lang="en-US" sz="2400" dirty="0"/>
              <a:t>Bottom projection function available</a:t>
            </a:r>
          </a:p>
          <a:p>
            <a:endParaRPr lang="en-US" sz="2400" dirty="0"/>
          </a:p>
          <a:p>
            <a:endParaRPr lang="en-US" sz="2400" dirty="0"/>
          </a:p>
        </p:txBody>
      </p:sp>
      <p:grpSp>
        <p:nvGrpSpPr>
          <p:cNvPr id="11" name="Group 5"/>
          <p:cNvGrpSpPr>
            <a:grpSpLocks/>
          </p:cNvGrpSpPr>
          <p:nvPr/>
        </p:nvGrpSpPr>
        <p:grpSpPr bwMode="auto">
          <a:xfrm>
            <a:off x="1331640" y="4149080"/>
            <a:ext cx="1603132" cy="1557262"/>
            <a:chOff x="657" y="2495"/>
            <a:chExt cx="1121" cy="1030"/>
          </a:xfrm>
        </p:grpSpPr>
        <p:pic>
          <p:nvPicPr>
            <p:cNvPr id="12" name="Picture 6" descr="Cubical-Flat_Basic"/>
            <p:cNvPicPr>
              <a:picLocks noChangeAspect="1" noChangeArrowheads="1"/>
            </p:cNvPicPr>
            <p:nvPr/>
          </p:nvPicPr>
          <p:blipFill>
            <a:blip r:embed="rId3" cstate="print"/>
            <a:srcRect/>
            <a:stretch>
              <a:fillRect/>
            </a:stretch>
          </p:blipFill>
          <p:spPr bwMode="auto">
            <a:xfrm>
              <a:off x="657" y="2540"/>
              <a:ext cx="1121" cy="985"/>
            </a:xfrm>
            <a:prstGeom prst="rect">
              <a:avLst/>
            </a:prstGeom>
            <a:noFill/>
          </p:spPr>
        </p:pic>
        <p:sp>
          <p:nvSpPr>
            <p:cNvPr id="13" name="Rectangle 7"/>
            <p:cNvSpPr>
              <a:spLocks noChangeArrowheads="1"/>
            </p:cNvSpPr>
            <p:nvPr/>
          </p:nvSpPr>
          <p:spPr bwMode="auto">
            <a:xfrm>
              <a:off x="1201" y="2495"/>
              <a:ext cx="182" cy="181"/>
            </a:xfrm>
            <a:prstGeom prst="rect">
              <a:avLst/>
            </a:prstGeom>
            <a:solidFill>
              <a:srgbClr val="FFFFFF"/>
            </a:solidFill>
            <a:ln w="25400" algn="ctr">
              <a:solidFill>
                <a:schemeClr val="bg1"/>
              </a:solidFill>
              <a:miter lim="800000"/>
              <a:headEnd/>
              <a:tailEnd/>
            </a:ln>
            <a:effectLst/>
          </p:spPr>
          <p:txBody>
            <a:bodyPr wrap="none" lIns="95271" tIns="47636" rIns="95271" bIns="47636" anchor="ctr"/>
            <a:lstStyle/>
            <a:p>
              <a:endParaRPr lang="sv-SE"/>
            </a:p>
          </p:txBody>
        </p:sp>
      </p:grpSp>
      <p:grpSp>
        <p:nvGrpSpPr>
          <p:cNvPr id="14" name="Group 8"/>
          <p:cNvGrpSpPr>
            <a:grpSpLocks/>
          </p:cNvGrpSpPr>
          <p:nvPr/>
        </p:nvGrpSpPr>
        <p:grpSpPr bwMode="auto">
          <a:xfrm>
            <a:off x="6228184" y="4293096"/>
            <a:ext cx="1428661" cy="1440846"/>
            <a:chOff x="2970" y="2767"/>
            <a:chExt cx="1362" cy="1241"/>
          </a:xfrm>
        </p:grpSpPr>
        <p:pic>
          <p:nvPicPr>
            <p:cNvPr id="15" name="Picture 9" descr="VertCyl-Dome_Basic"/>
            <p:cNvPicPr>
              <a:picLocks noChangeAspect="1" noChangeArrowheads="1"/>
            </p:cNvPicPr>
            <p:nvPr/>
          </p:nvPicPr>
          <p:blipFill>
            <a:blip r:embed="rId4" cstate="print"/>
            <a:srcRect/>
            <a:stretch>
              <a:fillRect/>
            </a:stretch>
          </p:blipFill>
          <p:spPr bwMode="auto">
            <a:xfrm>
              <a:off x="2970" y="2812"/>
              <a:ext cx="1362" cy="1196"/>
            </a:xfrm>
            <a:prstGeom prst="rect">
              <a:avLst/>
            </a:prstGeom>
            <a:noFill/>
          </p:spPr>
        </p:pic>
        <p:sp>
          <p:nvSpPr>
            <p:cNvPr id="16" name="Rectangle 10"/>
            <p:cNvSpPr>
              <a:spLocks noChangeArrowheads="1"/>
            </p:cNvSpPr>
            <p:nvPr/>
          </p:nvSpPr>
          <p:spPr bwMode="auto">
            <a:xfrm>
              <a:off x="3696" y="2767"/>
              <a:ext cx="136" cy="136"/>
            </a:xfrm>
            <a:prstGeom prst="rect">
              <a:avLst/>
            </a:prstGeom>
            <a:solidFill>
              <a:srgbClr val="FFFFFF"/>
            </a:solidFill>
            <a:ln w="25400" algn="ctr">
              <a:noFill/>
              <a:miter lim="800000"/>
              <a:headEnd/>
              <a:tailEnd/>
            </a:ln>
            <a:effectLst/>
          </p:spPr>
          <p:txBody>
            <a:bodyPr wrap="none" lIns="95271" tIns="47636" rIns="95271" bIns="47636" anchor="ctr"/>
            <a:lstStyle/>
            <a:p>
              <a:endParaRPr lang="sv-SE"/>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defTabSz="843260"/>
            <a:r>
              <a:rPr lang="en-US" dirty="0"/>
              <a:t>Empty Tank Handling</a:t>
            </a:r>
          </a:p>
        </p:txBody>
      </p:sp>
      <p:sp>
        <p:nvSpPr>
          <p:cNvPr id="296963" name="Rectangle 3"/>
          <p:cNvSpPr>
            <a:spLocks noGrp="1" noChangeArrowheads="1"/>
          </p:cNvSpPr>
          <p:nvPr>
            <p:ph idx="1"/>
          </p:nvPr>
        </p:nvSpPr>
        <p:spPr>
          <a:xfrm>
            <a:off x="539552" y="1196752"/>
            <a:ext cx="4320480" cy="4546600"/>
          </a:xfrm>
        </p:spPr>
        <p:txBody>
          <a:bodyPr/>
          <a:lstStyle/>
          <a:p>
            <a:pPr marL="421630" indent="-421630" defTabSz="843260"/>
            <a:r>
              <a:rPr lang="en-US" sz="2400" dirty="0"/>
              <a:t>Selection drives settings for optimum Tank bottom handling and application conditions </a:t>
            </a:r>
          </a:p>
          <a:p>
            <a:pPr marL="421630" indent="-421630" defTabSz="843260"/>
            <a:r>
              <a:rPr lang="en-US" sz="2400" dirty="0"/>
              <a:t>Easy for user to select type of tank, rather than bottom handling parameters</a:t>
            </a:r>
          </a:p>
          <a:p>
            <a:pPr marL="421630" indent="-421630" defTabSz="843260"/>
            <a:r>
              <a:rPr lang="en-US" sz="2400" dirty="0"/>
              <a:t>TR REX does not have this feature</a:t>
            </a:r>
          </a:p>
        </p:txBody>
      </p:sp>
      <p:pic>
        <p:nvPicPr>
          <p:cNvPr id="9" name="Picture 4" descr="Cubical-Cone_Basic"/>
          <p:cNvPicPr>
            <a:picLocks noChangeAspect="1" noChangeArrowheads="1"/>
          </p:cNvPicPr>
          <p:nvPr/>
        </p:nvPicPr>
        <p:blipFill>
          <a:blip r:embed="rId3" cstate="print"/>
          <a:srcRect l="25114"/>
          <a:stretch>
            <a:fillRect/>
          </a:stretch>
        </p:blipFill>
        <p:spPr bwMode="auto">
          <a:xfrm>
            <a:off x="7751092" y="3581703"/>
            <a:ext cx="1164094" cy="1442357"/>
          </a:xfrm>
          <a:prstGeom prst="rect">
            <a:avLst/>
          </a:prstGeom>
          <a:noFill/>
        </p:spPr>
      </p:pic>
      <p:pic>
        <p:nvPicPr>
          <p:cNvPr id="10" name="Picture 5" descr="Cubical-DoubleInclined_Basic"/>
          <p:cNvPicPr>
            <a:picLocks noChangeAspect="1" noChangeArrowheads="1"/>
          </p:cNvPicPr>
          <p:nvPr/>
        </p:nvPicPr>
        <p:blipFill>
          <a:blip r:embed="rId4" cstate="print"/>
          <a:srcRect l="24142"/>
          <a:stretch>
            <a:fillRect/>
          </a:stretch>
        </p:blipFill>
        <p:spPr bwMode="auto">
          <a:xfrm>
            <a:off x="7490815" y="1143001"/>
            <a:ext cx="1424370" cy="1744738"/>
          </a:xfrm>
          <a:prstGeom prst="rect">
            <a:avLst/>
          </a:prstGeom>
          <a:noFill/>
        </p:spPr>
      </p:pic>
      <p:pic>
        <p:nvPicPr>
          <p:cNvPr id="11" name="Picture 6" descr="Cubical-Flat_Basic"/>
          <p:cNvPicPr>
            <a:picLocks noChangeAspect="1" noChangeArrowheads="1"/>
          </p:cNvPicPr>
          <p:nvPr/>
        </p:nvPicPr>
        <p:blipFill>
          <a:blip r:embed="rId5" cstate="print"/>
          <a:srcRect l="20250"/>
          <a:stretch>
            <a:fillRect/>
          </a:stretch>
        </p:blipFill>
        <p:spPr bwMode="auto">
          <a:xfrm>
            <a:off x="4716016" y="3068960"/>
            <a:ext cx="1277071" cy="1487714"/>
          </a:xfrm>
          <a:prstGeom prst="rect">
            <a:avLst/>
          </a:prstGeom>
          <a:noFill/>
        </p:spPr>
      </p:pic>
      <p:pic>
        <p:nvPicPr>
          <p:cNvPr id="12" name="Picture 7" descr="VertCyl-Dome_Basic"/>
          <p:cNvPicPr>
            <a:picLocks noChangeAspect="1" noChangeArrowheads="1"/>
          </p:cNvPicPr>
          <p:nvPr/>
        </p:nvPicPr>
        <p:blipFill>
          <a:blip r:embed="rId6" cstate="print"/>
          <a:srcRect l="23331"/>
          <a:stretch>
            <a:fillRect/>
          </a:stretch>
        </p:blipFill>
        <p:spPr bwMode="auto">
          <a:xfrm>
            <a:off x="6129369" y="3497036"/>
            <a:ext cx="1494445" cy="1808238"/>
          </a:xfrm>
          <a:prstGeom prst="rect">
            <a:avLst/>
          </a:prstGeom>
          <a:noFill/>
        </p:spPr>
      </p:pic>
      <p:pic>
        <p:nvPicPr>
          <p:cNvPr id="13" name="Picture 8" descr="HorizCyl_Basic"/>
          <p:cNvPicPr>
            <a:picLocks noChangeAspect="1" noChangeArrowheads="1"/>
          </p:cNvPicPr>
          <p:nvPr/>
        </p:nvPicPr>
        <p:blipFill>
          <a:blip r:embed="rId7" cstate="print"/>
          <a:srcRect l="17776" t="12132" b="6958"/>
          <a:stretch>
            <a:fillRect/>
          </a:stretch>
        </p:blipFill>
        <p:spPr bwMode="auto">
          <a:xfrm>
            <a:off x="5738955" y="1646465"/>
            <a:ext cx="1501595" cy="1371297"/>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defTabSz="843260"/>
            <a:r>
              <a:rPr lang="en-US" dirty="0" smtClean="0"/>
              <a:t>Tank </a:t>
            </a:r>
            <a:r>
              <a:rPr lang="en-US" dirty="0"/>
              <a:t>Environment</a:t>
            </a:r>
          </a:p>
        </p:txBody>
      </p:sp>
      <p:sp>
        <p:nvSpPr>
          <p:cNvPr id="299011" name="Rectangle 3"/>
          <p:cNvSpPr>
            <a:spLocks noGrp="1" noChangeArrowheads="1"/>
          </p:cNvSpPr>
          <p:nvPr>
            <p:ph idx="1"/>
          </p:nvPr>
        </p:nvSpPr>
        <p:spPr>
          <a:xfrm>
            <a:off x="571500" y="1206500"/>
            <a:ext cx="4216524" cy="4546600"/>
          </a:xfrm>
        </p:spPr>
        <p:txBody>
          <a:bodyPr/>
          <a:lstStyle/>
          <a:p>
            <a:pPr marL="421630" indent="-421630" defTabSz="843260"/>
            <a:r>
              <a:rPr lang="en-US" sz="2400" dirty="0"/>
              <a:t>Selection optimize settings for  product condition in the Tank</a:t>
            </a:r>
          </a:p>
          <a:p>
            <a:pPr marL="421630" indent="-421630" defTabSz="843260"/>
            <a:r>
              <a:rPr lang="en-US" sz="2400" dirty="0"/>
              <a:t>Easy for user to set product condition, rather than changing  parameters using Holding register</a:t>
            </a:r>
          </a:p>
          <a:p>
            <a:pPr marL="421630" indent="-421630" defTabSz="843260"/>
            <a:r>
              <a:rPr lang="en-US" sz="2400" dirty="0"/>
              <a:t>TR REX </a:t>
            </a:r>
            <a:r>
              <a:rPr lang="en-US" sz="2400" dirty="0" smtClean="0"/>
              <a:t>does </a:t>
            </a:r>
            <a:r>
              <a:rPr lang="en-US" sz="2400" dirty="0"/>
              <a:t>not have this feature</a:t>
            </a:r>
          </a:p>
          <a:p>
            <a:pPr marL="421630" indent="-421630" defTabSz="843260"/>
            <a:endParaRPr lang="en-US" sz="2400" dirty="0"/>
          </a:p>
          <a:p>
            <a:pPr marL="421630" indent="-421630" defTabSz="843260"/>
            <a:endParaRPr lang="en-US" sz="2400" dirty="0"/>
          </a:p>
        </p:txBody>
      </p:sp>
      <p:pic>
        <p:nvPicPr>
          <p:cNvPr id="6" name="Picture 10"/>
          <p:cNvPicPr>
            <a:picLocks noChangeAspect="1" noChangeArrowheads="1"/>
          </p:cNvPicPr>
          <p:nvPr/>
        </p:nvPicPr>
        <p:blipFill>
          <a:blip r:embed="rId3" cstate="print"/>
          <a:srcRect/>
          <a:stretch>
            <a:fillRect/>
          </a:stretch>
        </p:blipFill>
        <p:spPr>
          <a:xfrm>
            <a:off x="5004048" y="1235227"/>
            <a:ext cx="3848214" cy="3417909"/>
          </a:xfrm>
          <a:prstGeom prst="rect">
            <a:avLst/>
          </a:prstGeom>
          <a:noFill/>
          <a:ln/>
        </p:spPr>
      </p:pic>
    </p:spTree>
  </p:cSld>
  <p:clrMapOvr>
    <a:masterClrMapping/>
  </p:clrMapOvr>
  <p:transition>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t>Surface Echo tracking</a:t>
            </a:r>
            <a:endParaRPr lang="sv-SE"/>
          </a:p>
        </p:txBody>
      </p:sp>
      <p:sp>
        <p:nvSpPr>
          <p:cNvPr id="315398" name="Rectangle 6"/>
          <p:cNvSpPr>
            <a:spLocks noGrp="1" noChangeArrowheads="1"/>
          </p:cNvSpPr>
          <p:nvPr>
            <p:ph idx="1"/>
          </p:nvPr>
        </p:nvSpPr>
        <p:spPr>
          <a:xfrm>
            <a:off x="683568" y="1124744"/>
            <a:ext cx="4144516" cy="4546600"/>
          </a:xfrm>
        </p:spPr>
        <p:txBody>
          <a:bodyPr/>
          <a:lstStyle/>
          <a:p>
            <a:r>
              <a:rPr lang="en-US" sz="2400" dirty="0"/>
              <a:t>Parameters to use if settings in Tank Environment window is not helping</a:t>
            </a:r>
          </a:p>
          <a:p>
            <a:r>
              <a:rPr lang="en-US" sz="2400" dirty="0"/>
              <a:t>These will override selections made in the Tank Environment window</a:t>
            </a:r>
          </a:p>
          <a:p>
            <a:endParaRPr lang="sv-SE" sz="2400" dirty="0"/>
          </a:p>
        </p:txBody>
      </p:sp>
      <p:pic>
        <p:nvPicPr>
          <p:cNvPr id="6" name="Picture 4"/>
          <p:cNvPicPr>
            <a:picLocks noChangeAspect="1" noChangeArrowheads="1"/>
          </p:cNvPicPr>
          <p:nvPr/>
        </p:nvPicPr>
        <p:blipFill>
          <a:blip r:embed="rId3" cstate="print"/>
          <a:srcRect/>
          <a:stretch>
            <a:fillRect/>
          </a:stretch>
        </p:blipFill>
        <p:spPr>
          <a:xfrm>
            <a:off x="5220072" y="1196752"/>
            <a:ext cx="3444247" cy="3781921"/>
          </a:xfrm>
          <a:prstGeom prst="rect">
            <a:avLst/>
          </a:prstGeom>
          <a:noFill/>
          <a:ln/>
        </p:spPr>
      </p:pic>
    </p:spTree>
  </p:cSld>
  <p:clrMapOvr>
    <a:masterClrMapping/>
  </p:clrMapOvr>
  <p:transition>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8" name="Rectangle 6"/>
          <p:cNvSpPr>
            <a:spLocks noGrp="1" noChangeArrowheads="1"/>
          </p:cNvSpPr>
          <p:nvPr>
            <p:ph type="ctrTitle"/>
          </p:nvPr>
        </p:nvSpPr>
        <p:spPr/>
        <p:txBody>
          <a:bodyPr/>
          <a:lstStyle/>
          <a:p>
            <a:r>
              <a:rPr lang="en-GB"/>
              <a:t>Gauge Firmware</a:t>
            </a:r>
            <a:endParaRPr lang="sv-SE"/>
          </a:p>
        </p:txBody>
      </p:sp>
      <p:sp>
        <p:nvSpPr>
          <p:cNvPr id="228359" name="Rectangle 7"/>
          <p:cNvSpPr>
            <a:spLocks noGrp="1" noChangeArrowheads="1"/>
          </p:cNvSpPr>
          <p:nvPr>
            <p:ph type="subTitle" idx="1"/>
          </p:nvPr>
        </p:nvSpPr>
        <p:spPr/>
        <p:txBody>
          <a:bodyPr/>
          <a:lstStyle/>
          <a:p>
            <a:r>
              <a:rPr lang="en-GB"/>
              <a:t>REX &amp; PRO</a:t>
            </a:r>
            <a:endParaRPr lang="sv-SE"/>
          </a:p>
        </p:txBody>
      </p:sp>
      <p:pic>
        <p:nvPicPr>
          <p:cNvPr id="228356" name="Picture 4" descr="pro_itg_para__50"/>
          <p:cNvPicPr>
            <a:picLocks noChangeAspect="1" noChangeArrowheads="1"/>
          </p:cNvPicPr>
          <p:nvPr/>
        </p:nvPicPr>
        <p:blipFill>
          <a:blip r:embed="rId2" cstate="print"/>
          <a:srcRect/>
          <a:stretch>
            <a:fillRect/>
          </a:stretch>
        </p:blipFill>
        <p:spPr bwMode="auto">
          <a:xfrm>
            <a:off x="6907339" y="1576918"/>
            <a:ext cx="1851968" cy="2674559"/>
          </a:xfrm>
          <a:prstGeom prst="rect">
            <a:avLst/>
          </a:prstGeom>
          <a:noFill/>
        </p:spPr>
      </p:pic>
      <p:pic>
        <p:nvPicPr>
          <p:cNvPr id="228357" name="Picture 5" descr="Picture1"/>
          <p:cNvPicPr>
            <a:picLocks noChangeAspect="1" noChangeArrowheads="1"/>
          </p:cNvPicPr>
          <p:nvPr/>
        </p:nvPicPr>
        <p:blipFill>
          <a:blip r:embed="rId3" cstate="print"/>
          <a:srcRect/>
          <a:stretch>
            <a:fillRect/>
          </a:stretch>
        </p:blipFill>
        <p:spPr bwMode="auto">
          <a:xfrm>
            <a:off x="4960985" y="2880180"/>
            <a:ext cx="1537347" cy="2331357"/>
          </a:xfrm>
          <a:prstGeom prst="rect">
            <a:avLst/>
          </a:prstGeom>
          <a:noFill/>
        </p:spPr>
      </p:pic>
    </p:spTree>
  </p:cSld>
  <p:clrMapOvr>
    <a:masterClrMapping/>
  </p:clrMapOvr>
  <p:transition>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5"/>
          <p:cNvSpPr>
            <a:spLocks noGrp="1" noChangeArrowheads="1"/>
          </p:cNvSpPr>
          <p:nvPr>
            <p:ph type="title"/>
          </p:nvPr>
        </p:nvSpPr>
        <p:spPr/>
        <p:txBody>
          <a:bodyPr/>
          <a:lstStyle/>
          <a:p>
            <a:r>
              <a:rPr lang="sv-SE"/>
              <a:t>Filter Settings</a:t>
            </a:r>
          </a:p>
        </p:txBody>
      </p:sp>
      <p:sp>
        <p:nvSpPr>
          <p:cNvPr id="304135" name="Rectangle 7"/>
          <p:cNvSpPr>
            <a:spLocks noGrp="1" noChangeArrowheads="1"/>
          </p:cNvSpPr>
          <p:nvPr>
            <p:ph idx="1"/>
          </p:nvPr>
        </p:nvSpPr>
        <p:spPr>
          <a:xfrm>
            <a:off x="571500" y="1206500"/>
            <a:ext cx="4072508" cy="4546600"/>
          </a:xfrm>
        </p:spPr>
        <p:txBody>
          <a:bodyPr/>
          <a:lstStyle/>
          <a:p>
            <a:r>
              <a:rPr lang="sv-SE" sz="2000" dirty="0"/>
              <a:t>Possible to adjust different filter </a:t>
            </a:r>
            <a:r>
              <a:rPr lang="sv-SE" sz="2000" dirty="0" smtClean="0"/>
              <a:t>settings:</a:t>
            </a:r>
          </a:p>
          <a:p>
            <a:pPr lvl="1"/>
            <a:r>
              <a:rPr lang="en-US" sz="1600" b="1" dirty="0" smtClean="0"/>
              <a:t>Distance </a:t>
            </a:r>
            <a:r>
              <a:rPr lang="en-US" sz="1600" b="1" dirty="0"/>
              <a:t>Filter </a:t>
            </a:r>
            <a:r>
              <a:rPr lang="en-US" sz="1600" b="1" dirty="0" smtClean="0"/>
              <a:t>factor</a:t>
            </a:r>
          </a:p>
          <a:p>
            <a:pPr lvl="1"/>
            <a:r>
              <a:rPr lang="sv-SE" sz="1600" b="1" dirty="0" smtClean="0"/>
              <a:t>JUMP Filter</a:t>
            </a:r>
          </a:p>
          <a:p>
            <a:pPr lvl="1"/>
            <a:r>
              <a:rPr lang="sv-SE" sz="1600" b="1" dirty="0" smtClean="0"/>
              <a:t>Least Square Filter</a:t>
            </a:r>
          </a:p>
          <a:p>
            <a:pPr lvl="1"/>
            <a:r>
              <a:rPr lang="sv-SE" sz="1600" b="1" dirty="0" smtClean="0"/>
              <a:t>Adaptive Filter</a:t>
            </a:r>
          </a:p>
          <a:p>
            <a:endParaRPr lang="sv-SE" sz="2000" dirty="0"/>
          </a:p>
        </p:txBody>
      </p:sp>
      <p:pic>
        <p:nvPicPr>
          <p:cNvPr id="15" name="Picture 4"/>
          <p:cNvPicPr>
            <a:picLocks noChangeAspect="1" noChangeArrowheads="1"/>
          </p:cNvPicPr>
          <p:nvPr/>
        </p:nvPicPr>
        <p:blipFill>
          <a:blip r:embed="rId2" cstate="print"/>
          <a:srcRect/>
          <a:stretch>
            <a:fillRect/>
          </a:stretch>
        </p:blipFill>
        <p:spPr>
          <a:xfrm>
            <a:off x="5364088" y="1628800"/>
            <a:ext cx="3141765" cy="2174509"/>
          </a:xfrm>
          <a:prstGeom prst="rect">
            <a:avLst/>
          </a:prstGeom>
          <a:noFill/>
          <a:ln/>
        </p:spPr>
      </p:pic>
    </p:spTree>
  </p:cSld>
  <p:clrMapOvr>
    <a:masterClrMapping/>
  </p:clrMapOvr>
  <p:transition>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8" name="Rectangle 6"/>
          <p:cNvSpPr>
            <a:spLocks noGrp="1" noChangeArrowheads="1"/>
          </p:cNvSpPr>
          <p:nvPr>
            <p:ph type="ctrTitle"/>
          </p:nvPr>
        </p:nvSpPr>
        <p:spPr/>
        <p:txBody>
          <a:bodyPr/>
          <a:lstStyle/>
          <a:p>
            <a:r>
              <a:rPr lang="en-GB" dirty="0"/>
              <a:t>Gauge Firmware</a:t>
            </a:r>
            <a:endParaRPr lang="sv-SE" dirty="0"/>
          </a:p>
        </p:txBody>
      </p:sp>
      <p:sp>
        <p:nvSpPr>
          <p:cNvPr id="228359" name="Rectangle 7"/>
          <p:cNvSpPr>
            <a:spLocks noGrp="1" noChangeArrowheads="1"/>
          </p:cNvSpPr>
          <p:nvPr>
            <p:ph type="subTitle" idx="1"/>
          </p:nvPr>
        </p:nvSpPr>
        <p:spPr/>
        <p:txBody>
          <a:bodyPr/>
          <a:lstStyle/>
          <a:p>
            <a:r>
              <a:rPr lang="en-GB" dirty="0" smtClean="0"/>
              <a:t>Raptor</a:t>
            </a:r>
            <a:endParaRPr lang="sv-SE" dirty="0"/>
          </a:p>
        </p:txBody>
      </p:sp>
    </p:spTree>
  </p:cSld>
  <p:clrMapOvr>
    <a:masterClrMapping/>
  </p:clrMapOvr>
  <p:transition>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defRPr/>
            </a:pPr>
            <a:r>
              <a:rPr lang="sv-SE" dirty="0" smtClean="0">
                <a:solidFill>
                  <a:srgbClr val="0F245F"/>
                </a:solidFill>
                <a:latin typeface="Arial"/>
                <a:ea typeface="+mj-ea"/>
                <a:cs typeface="+mj-cs"/>
              </a:rPr>
              <a:t>RLG HW Block diagram</a:t>
            </a:r>
            <a:endParaRPr lang="en-US" dirty="0"/>
          </a:p>
        </p:txBody>
      </p:sp>
      <p:sp>
        <p:nvSpPr>
          <p:cNvPr id="1028" name="Slide Number Placeholder 3"/>
          <p:cNvSpPr>
            <a:spLocks noGrp="1"/>
          </p:cNvSpPr>
          <p:nvPr>
            <p:ph type="sldNum" sz="quarter" idx="12"/>
          </p:nvPr>
        </p:nvSpPr>
        <p:spPr>
          <a:noFill/>
        </p:spPr>
        <p:txBody>
          <a:bodyPr/>
          <a:lstStyle/>
          <a:p>
            <a:fld id="{32BD3AA2-7F80-4753-8D18-F664B21C7B09}" type="slidenum">
              <a:rPr lang="en-US" smtClean="0"/>
              <a:pPr/>
              <a:t>22</a:t>
            </a:fld>
            <a:endParaRPr lang="en-US" smtClean="0"/>
          </a:p>
        </p:txBody>
      </p:sp>
      <p:sp>
        <p:nvSpPr>
          <p:cNvPr id="10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sv-SE"/>
          </a:p>
        </p:txBody>
      </p:sp>
      <p:sp>
        <p:nvSpPr>
          <p:cNvPr id="7" name="Rounded Rectangle 6"/>
          <p:cNvSpPr/>
          <p:nvPr/>
        </p:nvSpPr>
        <p:spPr bwMode="auto">
          <a:xfrm>
            <a:off x="2267744" y="1196752"/>
            <a:ext cx="6768752" cy="4392488"/>
          </a:xfrm>
          <a:prstGeom prst="roundRect">
            <a:avLst>
              <a:gd name="adj" fmla="val 10162"/>
            </a:avLst>
          </a:prstGeom>
          <a:gradFill flip="none" rotWithShape="1">
            <a:gsLst>
              <a:gs pos="86000">
                <a:schemeClr val="accent5">
                  <a:lumMod val="40000"/>
                  <a:lumOff val="60000"/>
                </a:schemeClr>
              </a:gs>
              <a:gs pos="100000">
                <a:schemeClr val="accent5"/>
              </a:gs>
            </a:gsLst>
            <a:lin ang="5400000" scaled="1"/>
            <a:tileRect/>
          </a:gradFill>
          <a:ln w="3175" cap="flat" cmpd="sng" algn="ctr">
            <a:solidFill>
              <a:srgbClr val="000000"/>
            </a:solidFill>
            <a:prstDash val="solid"/>
            <a:bevel/>
            <a:headEnd type="none" w="med" len="med"/>
            <a:tailEnd type="none" w="med" len="med"/>
          </a:ln>
          <a:effectLst/>
          <a:scene3d>
            <a:camera prst="obliqueTopRight"/>
            <a:lightRig rig="threePt" dir="t">
              <a:rot lat="0" lon="0" rev="2400000"/>
            </a:lightRig>
          </a:scene3d>
          <a:sp3d>
            <a:bevelT/>
            <a:bevelB w="0" h="0"/>
          </a:sp3d>
        </p:spPr>
        <p:txBody>
          <a:bodyPr vert="horz" wrap="square" lIns="91440" tIns="45720" rIns="91440" bIns="45720" numCol="1" rtlCol="0" anchor="t" anchorCtr="0" compatLnSpc="1">
            <a:prstTxWarp prst="textNoShape">
              <a:avLst/>
            </a:prstTxWarp>
            <a:norm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rPr>
              <a:t>RLG </a:t>
            </a:r>
            <a:r>
              <a:rPr kumimoji="0" lang="en-US" sz="1200" b="0" i="0" u="none" strike="noStrike" cap="none" normalizeH="0" baseline="0" dirty="0" smtClean="0">
                <a:ln>
                  <a:noFill/>
                </a:ln>
                <a:solidFill>
                  <a:srgbClr val="000000"/>
                </a:solidFill>
                <a:effectLst/>
                <a:latin typeface="Arial" charset="0"/>
              </a:rPr>
              <a:t>Radar Level Gauge</a:t>
            </a:r>
          </a:p>
        </p:txBody>
      </p:sp>
      <p:sp>
        <p:nvSpPr>
          <p:cNvPr id="14" name="Flowchart: Alternate Process 13"/>
          <p:cNvSpPr/>
          <p:nvPr/>
        </p:nvSpPr>
        <p:spPr bwMode="auto">
          <a:xfrm>
            <a:off x="6156176" y="1988840"/>
            <a:ext cx="1224136" cy="1656184"/>
          </a:xfrm>
          <a:prstGeom prst="flowChartAlternateProcess">
            <a:avLst/>
          </a:prstGeom>
          <a:solidFill>
            <a:schemeClr val="bg1">
              <a:lumMod val="8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u="sng" dirty="0" smtClean="0"/>
              <a:t>P</a:t>
            </a:r>
            <a:r>
              <a:rPr kumimoji="0" lang="en-US" sz="1600" b="0" i="0" u="sng" strike="noStrike" cap="none" normalizeH="0" baseline="0" dirty="0" smtClean="0">
                <a:ln>
                  <a:noFill/>
                </a:ln>
                <a:solidFill>
                  <a:srgbClr val="000000"/>
                </a:solidFill>
                <a:effectLst/>
                <a:latin typeface="Arial" charset="0"/>
              </a:rPr>
              <a:t>M</a:t>
            </a:r>
            <a:r>
              <a:rPr kumimoji="0" lang="en-US" sz="1600" b="0" i="0" u="none" strike="noStrike" cap="none" normalizeH="0" baseline="0" dirty="0" smtClean="0">
                <a:ln>
                  <a:noFill/>
                </a:ln>
                <a:solidFill>
                  <a:srgbClr val="000000"/>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t>Processor Module</a:t>
            </a:r>
            <a:endParaRPr kumimoji="0" lang="en-US" sz="1600" b="0" i="0" u="none" strike="noStrike" cap="none" normalizeH="0" baseline="0" dirty="0" smtClean="0">
              <a:ln>
                <a:noFill/>
              </a:ln>
              <a:solidFill>
                <a:srgbClr val="000000"/>
              </a:solidFill>
              <a:effectLst/>
              <a:latin typeface="Arial" charset="0"/>
            </a:endParaRPr>
          </a:p>
        </p:txBody>
      </p:sp>
      <p:sp>
        <p:nvSpPr>
          <p:cNvPr id="16" name="Left-Right-Up Arrow 15"/>
          <p:cNvSpPr/>
          <p:nvPr/>
        </p:nvSpPr>
        <p:spPr bwMode="auto">
          <a:xfrm>
            <a:off x="5508104" y="3645024"/>
            <a:ext cx="2304256" cy="360040"/>
          </a:xfrm>
          <a:prstGeom prst="leftRightUpArrow">
            <a:avLst/>
          </a:prstGeom>
          <a:solidFill>
            <a:schemeClr val="tx1">
              <a:lumMod val="40000"/>
              <a:lumOff val="60000"/>
            </a:schemeClr>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00"/>
              </a:solidFill>
              <a:effectLst/>
              <a:latin typeface="Arial" charset="0"/>
            </a:endParaRPr>
          </a:p>
        </p:txBody>
      </p:sp>
      <p:sp>
        <p:nvSpPr>
          <p:cNvPr id="15" name="Flowchart: Alternate Process 14"/>
          <p:cNvSpPr/>
          <p:nvPr/>
        </p:nvSpPr>
        <p:spPr bwMode="auto">
          <a:xfrm>
            <a:off x="3851920" y="1988840"/>
            <a:ext cx="1800200" cy="2160240"/>
          </a:xfrm>
          <a:prstGeom prst="flowChartAlternateProcess">
            <a:avLst/>
          </a:prstGeom>
          <a:solidFill>
            <a:schemeClr val="bg1">
              <a:lumMod val="8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sng" strike="noStrike" cap="none" normalizeH="0" baseline="0" dirty="0" smtClean="0">
                <a:ln>
                  <a:noFill/>
                </a:ln>
                <a:solidFill>
                  <a:srgbClr val="000000"/>
                </a:solidFill>
                <a:effectLst/>
                <a:latin typeface="Arial" charset="0"/>
              </a:rPr>
              <a:t>CM</a:t>
            </a:r>
            <a:r>
              <a:rPr kumimoji="0" lang="en-US" sz="1600" b="0" i="0" u="none" strike="noStrike" cap="none" normalizeH="0" baseline="0" dirty="0" smtClean="0">
                <a:ln>
                  <a:noFill/>
                </a:ln>
                <a:solidFill>
                  <a:srgbClr val="000000"/>
                </a:solidFill>
                <a:effectLst/>
                <a:latin typeface="Arial" charset="0"/>
              </a:rPr>
              <a:t/>
            </a:r>
            <a:br>
              <a:rPr kumimoji="0" lang="en-US" sz="1600" b="0" i="0" u="none" strike="noStrike" cap="none" normalizeH="0" baseline="0" dirty="0" smtClean="0">
                <a:ln>
                  <a:noFill/>
                </a:ln>
                <a:solidFill>
                  <a:srgbClr val="000000"/>
                </a:solidFill>
                <a:effectLst/>
                <a:latin typeface="Arial" charset="0"/>
              </a:rPr>
            </a:br>
            <a:r>
              <a:rPr kumimoji="0" lang="en-US" sz="1600" b="0" i="0" u="none" strike="noStrike" cap="none" normalizeH="0" baseline="0" dirty="0" smtClean="0">
                <a:ln>
                  <a:noFill/>
                </a:ln>
                <a:solidFill>
                  <a:srgbClr val="000000"/>
                </a:solidFill>
                <a:effectLst/>
                <a:latin typeface="Arial" charset="0"/>
              </a:rPr>
              <a:t>Communication Module</a:t>
            </a:r>
          </a:p>
        </p:txBody>
      </p:sp>
      <p:sp>
        <p:nvSpPr>
          <p:cNvPr id="17" name="Left-Right Arrow 16"/>
          <p:cNvSpPr/>
          <p:nvPr/>
        </p:nvSpPr>
        <p:spPr bwMode="auto">
          <a:xfrm>
            <a:off x="467544" y="2420888"/>
            <a:ext cx="2016224" cy="288032"/>
          </a:xfrm>
          <a:prstGeom prst="leftRightArrow">
            <a:avLst/>
          </a:prstGeom>
          <a:solidFill>
            <a:schemeClr val="accent4">
              <a:lumMod val="10000"/>
              <a:lumOff val="90000"/>
            </a:schemeClr>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00"/>
              </a:solidFill>
              <a:effectLst/>
              <a:latin typeface="Arial" charset="0"/>
            </a:endParaRPr>
          </a:p>
        </p:txBody>
      </p:sp>
      <p:sp>
        <p:nvSpPr>
          <p:cNvPr id="18" name="TextBox 17"/>
          <p:cNvSpPr txBox="1"/>
          <p:nvPr/>
        </p:nvSpPr>
        <p:spPr>
          <a:xfrm>
            <a:off x="575736" y="2060848"/>
            <a:ext cx="1621526" cy="461665"/>
          </a:xfrm>
          <a:prstGeom prst="rect">
            <a:avLst/>
          </a:prstGeom>
          <a:noFill/>
        </p:spPr>
        <p:txBody>
          <a:bodyPr wrap="square" rtlCol="0">
            <a:spAutoFit/>
          </a:bodyPr>
          <a:lstStyle/>
          <a:p>
            <a:r>
              <a:rPr lang="en-US" dirty="0" err="1" smtClean="0"/>
              <a:t>Tankbus</a:t>
            </a:r>
            <a:endParaRPr lang="en-US" dirty="0"/>
          </a:p>
        </p:txBody>
      </p:sp>
      <p:cxnSp>
        <p:nvCxnSpPr>
          <p:cNvPr id="20" name="Elbow Connector 19"/>
          <p:cNvCxnSpPr/>
          <p:nvPr/>
        </p:nvCxnSpPr>
        <p:spPr bwMode="auto">
          <a:xfrm>
            <a:off x="5652120" y="3068960"/>
            <a:ext cx="504056" cy="1588"/>
          </a:xfrm>
          <a:prstGeom prst="bentConnector3">
            <a:avLst>
              <a:gd name="adj1" fmla="val 50000"/>
            </a:avLst>
          </a:prstGeom>
          <a:noFill/>
          <a:ln w="25400" cap="flat" cmpd="sng" algn="ctr">
            <a:solidFill>
              <a:srgbClr val="000000"/>
            </a:solidFill>
            <a:prstDash val="solid"/>
            <a:round/>
            <a:headEnd type="arrow"/>
            <a:tailEnd type="arrow"/>
          </a:ln>
          <a:effectLst/>
        </p:spPr>
      </p:cxnSp>
      <p:cxnSp>
        <p:nvCxnSpPr>
          <p:cNvPr id="22" name="Elbow Connector 21"/>
          <p:cNvCxnSpPr>
            <a:stCxn id="8" idx="1"/>
          </p:cNvCxnSpPr>
          <p:nvPr/>
        </p:nvCxnSpPr>
        <p:spPr bwMode="auto">
          <a:xfrm rot="10800000">
            <a:off x="7380312" y="3068960"/>
            <a:ext cx="432048" cy="180020"/>
          </a:xfrm>
          <a:prstGeom prst="bentConnector3">
            <a:avLst>
              <a:gd name="adj1" fmla="val 50000"/>
            </a:avLst>
          </a:prstGeom>
          <a:noFill/>
          <a:ln w="25400" cap="flat" cmpd="sng" algn="ctr">
            <a:solidFill>
              <a:schemeClr val="tx1"/>
            </a:solidFill>
            <a:prstDash val="solid"/>
            <a:round/>
            <a:headEnd type="arrow"/>
            <a:tailEnd type="arrow"/>
          </a:ln>
          <a:effectLst/>
        </p:spPr>
      </p:cxnSp>
      <p:sp>
        <p:nvSpPr>
          <p:cNvPr id="27" name="TextBox 26"/>
          <p:cNvSpPr txBox="1"/>
          <p:nvPr/>
        </p:nvSpPr>
        <p:spPr>
          <a:xfrm>
            <a:off x="611560" y="3759423"/>
            <a:ext cx="1695144" cy="461665"/>
          </a:xfrm>
          <a:prstGeom prst="rect">
            <a:avLst/>
          </a:prstGeom>
          <a:noFill/>
        </p:spPr>
        <p:txBody>
          <a:bodyPr wrap="none" rtlCol="0">
            <a:spAutoFit/>
          </a:bodyPr>
          <a:lstStyle/>
          <a:p>
            <a:r>
              <a:rPr lang="en-US" dirty="0" smtClean="0"/>
              <a:t>SIL - Alarm</a:t>
            </a:r>
            <a:endParaRPr lang="en-US" dirty="0"/>
          </a:p>
        </p:txBody>
      </p:sp>
      <p:cxnSp>
        <p:nvCxnSpPr>
          <p:cNvPr id="30" name="Elbow Connector 29"/>
          <p:cNvCxnSpPr>
            <a:stCxn id="8" idx="2"/>
            <a:endCxn id="45" idx="0"/>
          </p:cNvCxnSpPr>
          <p:nvPr/>
        </p:nvCxnSpPr>
        <p:spPr bwMode="auto">
          <a:xfrm rot="5400000">
            <a:off x="6453546" y="4230426"/>
            <a:ext cx="1584176" cy="2141565"/>
          </a:xfrm>
          <a:prstGeom prst="bentConnector3">
            <a:avLst>
              <a:gd name="adj1" fmla="val 50000"/>
            </a:avLst>
          </a:prstGeom>
          <a:noFill/>
          <a:ln w="101600" cap="flat" cmpd="tri" algn="ctr">
            <a:solidFill>
              <a:srgbClr val="000000"/>
            </a:solidFill>
            <a:prstDash val="solid"/>
            <a:round/>
            <a:headEnd type="none"/>
            <a:tailEnd type="triangle"/>
          </a:ln>
          <a:effectLst/>
        </p:spPr>
      </p:cxnSp>
      <p:sp>
        <p:nvSpPr>
          <p:cNvPr id="45" name="TextBox 44"/>
          <p:cNvSpPr txBox="1"/>
          <p:nvPr/>
        </p:nvSpPr>
        <p:spPr>
          <a:xfrm>
            <a:off x="5364088" y="6093296"/>
            <a:ext cx="1621526" cy="461665"/>
          </a:xfrm>
          <a:prstGeom prst="rect">
            <a:avLst/>
          </a:prstGeom>
          <a:noFill/>
          <a:ln>
            <a:solidFill>
              <a:srgbClr val="000000"/>
            </a:solidFill>
          </a:ln>
        </p:spPr>
        <p:txBody>
          <a:bodyPr wrap="square" rtlCol="0">
            <a:spAutoFit/>
          </a:bodyPr>
          <a:lstStyle/>
          <a:p>
            <a:r>
              <a:rPr lang="en-US" dirty="0" smtClean="0"/>
              <a:t>Antenna</a:t>
            </a:r>
            <a:endParaRPr lang="en-US" dirty="0"/>
          </a:p>
        </p:txBody>
      </p:sp>
      <p:sp>
        <p:nvSpPr>
          <p:cNvPr id="54" name="Flowchart: Alternate Process 53"/>
          <p:cNvSpPr/>
          <p:nvPr/>
        </p:nvSpPr>
        <p:spPr bwMode="auto">
          <a:xfrm>
            <a:off x="2483768" y="1988840"/>
            <a:ext cx="1287760" cy="2448272"/>
          </a:xfrm>
          <a:prstGeom prst="flowChartAlternateProcess">
            <a:avLst/>
          </a:prstGeom>
          <a:solidFill>
            <a:schemeClr val="accent4">
              <a:lumMod val="25000"/>
              <a:lumOff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sng" strike="noStrike" cap="none" normalizeH="0" baseline="0" dirty="0" smtClean="0">
                <a:ln>
                  <a:noFill/>
                </a:ln>
                <a:solidFill>
                  <a:srgbClr val="000000"/>
                </a:solidFill>
                <a:effectLst/>
                <a:latin typeface="Arial" charset="0"/>
              </a:rPr>
              <a:t>TB</a:t>
            </a:r>
            <a:r>
              <a:rPr kumimoji="0" lang="en-US" sz="1600" b="0" i="0" u="none" strike="noStrike" cap="none" normalizeH="0" baseline="0" dirty="0" smtClean="0">
                <a:ln>
                  <a:noFill/>
                </a:ln>
                <a:solidFill>
                  <a:srgbClr val="000000"/>
                </a:solidFill>
                <a:effectLst/>
                <a:latin typeface="Arial" charset="0"/>
              </a:rPr>
              <a:t/>
            </a:r>
            <a:br>
              <a:rPr kumimoji="0" lang="en-US" sz="1600" b="0" i="0" u="none" strike="noStrike" cap="none" normalizeH="0" baseline="0" dirty="0" smtClean="0">
                <a:ln>
                  <a:noFill/>
                </a:ln>
                <a:solidFill>
                  <a:srgbClr val="000000"/>
                </a:solidFill>
                <a:effectLst/>
                <a:latin typeface="Arial" charset="0"/>
              </a:rPr>
            </a:br>
            <a:r>
              <a:rPr kumimoji="0" lang="en-US" sz="1600" b="0" i="0" u="none" strike="noStrike" cap="none" normalizeH="0" baseline="0" dirty="0" smtClean="0">
                <a:ln>
                  <a:noFill/>
                </a:ln>
                <a:solidFill>
                  <a:srgbClr val="000000"/>
                </a:solidFill>
                <a:effectLst/>
                <a:latin typeface="Arial" charset="0"/>
              </a:rPr>
              <a:t>Terminal</a:t>
            </a:r>
            <a:br>
              <a:rPr kumimoji="0" lang="en-US" sz="1600" b="0" i="0" u="none" strike="noStrike" cap="none" normalizeH="0" baseline="0" dirty="0" smtClean="0">
                <a:ln>
                  <a:noFill/>
                </a:ln>
                <a:solidFill>
                  <a:srgbClr val="000000"/>
                </a:solidFill>
                <a:effectLst/>
                <a:latin typeface="Arial" charset="0"/>
              </a:rPr>
            </a:br>
            <a:r>
              <a:rPr kumimoji="0" lang="en-US" sz="1600" b="0" i="0" u="none" strike="noStrike" cap="none" normalizeH="0" baseline="0" dirty="0" smtClean="0">
                <a:ln>
                  <a:noFill/>
                </a:ln>
                <a:solidFill>
                  <a:srgbClr val="000000"/>
                </a:solidFill>
                <a:effectLst/>
                <a:latin typeface="Arial" charset="0"/>
              </a:rPr>
              <a:t>Block</a:t>
            </a:r>
            <a:br>
              <a:rPr kumimoji="0" lang="en-US" sz="1600" b="0" i="0" u="none" strike="noStrike" cap="none" normalizeH="0" baseline="0" dirty="0" smtClean="0">
                <a:ln>
                  <a:noFill/>
                </a:ln>
                <a:solidFill>
                  <a:srgbClr val="000000"/>
                </a:solidFill>
                <a:effectLst/>
                <a:latin typeface="Arial" charset="0"/>
              </a:rPr>
            </a:br>
            <a:r>
              <a:rPr kumimoji="0" lang="en-US" sz="1200" b="0" i="0" u="none" strike="noStrike" cap="none" normalizeH="0" baseline="0" dirty="0" smtClean="0">
                <a:ln>
                  <a:noFill/>
                </a:ln>
                <a:solidFill>
                  <a:srgbClr val="000000"/>
                </a:solidFill>
                <a:effectLst/>
                <a:latin typeface="Arial" charset="0"/>
              </a:rPr>
              <a:t>(IS Barrier)</a:t>
            </a:r>
          </a:p>
        </p:txBody>
      </p:sp>
      <p:sp>
        <p:nvSpPr>
          <p:cNvPr id="47" name="TextBox 46"/>
          <p:cNvSpPr txBox="1"/>
          <p:nvPr/>
        </p:nvSpPr>
        <p:spPr>
          <a:xfrm>
            <a:off x="755576" y="2607295"/>
            <a:ext cx="1368152" cy="461665"/>
          </a:xfrm>
          <a:prstGeom prst="rect">
            <a:avLst/>
          </a:prstGeom>
          <a:noFill/>
        </p:spPr>
        <p:txBody>
          <a:bodyPr wrap="square" rtlCol="0">
            <a:spAutoFit/>
          </a:bodyPr>
          <a:lstStyle/>
          <a:p>
            <a:r>
              <a:rPr lang="en-US" sz="1200" dirty="0" smtClean="0"/>
              <a:t>FISCO Power &amp; Communication</a:t>
            </a:r>
            <a:endParaRPr lang="en-US" sz="1200" dirty="0"/>
          </a:p>
        </p:txBody>
      </p:sp>
      <p:cxnSp>
        <p:nvCxnSpPr>
          <p:cNvPr id="56" name="Straight Connector 55"/>
          <p:cNvCxnSpPr>
            <a:stCxn id="54" idx="3"/>
          </p:cNvCxnSpPr>
          <p:nvPr/>
        </p:nvCxnSpPr>
        <p:spPr bwMode="auto">
          <a:xfrm>
            <a:off x="3771528" y="3212976"/>
            <a:ext cx="80392" cy="0"/>
          </a:xfrm>
          <a:prstGeom prst="line">
            <a:avLst/>
          </a:prstGeom>
          <a:noFill/>
          <a:ln w="381000" cap="flat" cmpd="sng" algn="ctr">
            <a:solidFill>
              <a:srgbClr val="000000"/>
            </a:solidFill>
            <a:prstDash val="solid"/>
            <a:round/>
            <a:headEnd type="none" w="med" len="med"/>
            <a:tailEnd type="none" w="med" len="med"/>
          </a:ln>
          <a:effectLst/>
        </p:spPr>
      </p:cxnSp>
      <p:cxnSp>
        <p:nvCxnSpPr>
          <p:cNvPr id="57" name="Elbow Connector 56"/>
          <p:cNvCxnSpPr/>
          <p:nvPr/>
        </p:nvCxnSpPr>
        <p:spPr bwMode="auto">
          <a:xfrm rot="10800000">
            <a:off x="2483769" y="4797152"/>
            <a:ext cx="648072" cy="1588"/>
          </a:xfrm>
          <a:prstGeom prst="bentConnector3">
            <a:avLst>
              <a:gd name="adj1" fmla="val 50000"/>
            </a:avLst>
          </a:prstGeom>
          <a:noFill/>
          <a:ln w="25400" cap="flat" cmpd="sng" algn="ctr">
            <a:solidFill>
              <a:schemeClr val="tx1"/>
            </a:solidFill>
            <a:prstDash val="solid"/>
            <a:round/>
            <a:headEnd type="arrow"/>
            <a:tailEnd type="arrow"/>
          </a:ln>
          <a:effectLst/>
        </p:spPr>
      </p:cxnSp>
      <p:sp>
        <p:nvSpPr>
          <p:cNvPr id="61" name="Right Arrow 60"/>
          <p:cNvSpPr/>
          <p:nvPr/>
        </p:nvSpPr>
        <p:spPr bwMode="auto">
          <a:xfrm>
            <a:off x="2483769" y="5013176"/>
            <a:ext cx="648072" cy="216024"/>
          </a:xfrm>
          <a:prstGeom prst="rightArrow">
            <a:avLst/>
          </a:prstGeom>
          <a:solidFill>
            <a:schemeClr val="accent4">
              <a:lumMod val="50000"/>
              <a:lumOff val="50000"/>
            </a:schemeClr>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00"/>
              </a:solidFill>
              <a:effectLst/>
              <a:latin typeface="Arial" charset="0"/>
            </a:endParaRPr>
          </a:p>
        </p:txBody>
      </p:sp>
      <p:sp>
        <p:nvSpPr>
          <p:cNvPr id="62" name="TextBox 61"/>
          <p:cNvSpPr txBox="1"/>
          <p:nvPr/>
        </p:nvSpPr>
        <p:spPr>
          <a:xfrm>
            <a:off x="3275856" y="4653136"/>
            <a:ext cx="1368152" cy="276999"/>
          </a:xfrm>
          <a:prstGeom prst="rect">
            <a:avLst/>
          </a:prstGeom>
          <a:noFill/>
        </p:spPr>
        <p:txBody>
          <a:bodyPr wrap="square" rtlCol="0">
            <a:spAutoFit/>
          </a:bodyPr>
          <a:lstStyle/>
          <a:p>
            <a:r>
              <a:rPr lang="en-US" sz="1200" dirty="0" smtClean="0"/>
              <a:t>Communication</a:t>
            </a:r>
            <a:endParaRPr lang="en-US" sz="1200" dirty="0"/>
          </a:p>
        </p:txBody>
      </p:sp>
      <p:sp>
        <p:nvSpPr>
          <p:cNvPr id="63" name="TextBox 62"/>
          <p:cNvSpPr txBox="1"/>
          <p:nvPr/>
        </p:nvSpPr>
        <p:spPr>
          <a:xfrm>
            <a:off x="3203848" y="5013176"/>
            <a:ext cx="864096" cy="276999"/>
          </a:xfrm>
          <a:prstGeom prst="rect">
            <a:avLst/>
          </a:prstGeom>
          <a:noFill/>
        </p:spPr>
        <p:txBody>
          <a:bodyPr wrap="square" rtlCol="0">
            <a:spAutoFit/>
          </a:bodyPr>
          <a:lstStyle/>
          <a:p>
            <a:r>
              <a:rPr lang="en-US" sz="1200" dirty="0" smtClean="0"/>
              <a:t>Power </a:t>
            </a:r>
            <a:endParaRPr lang="en-US" sz="1200" dirty="0"/>
          </a:p>
        </p:txBody>
      </p:sp>
      <p:sp>
        <p:nvSpPr>
          <p:cNvPr id="8" name="Flowchart: Alternate Process 7"/>
          <p:cNvSpPr/>
          <p:nvPr/>
        </p:nvSpPr>
        <p:spPr bwMode="auto">
          <a:xfrm>
            <a:off x="7812360" y="1988840"/>
            <a:ext cx="1008112" cy="2520280"/>
          </a:xfrm>
          <a:prstGeom prst="flowChartAlternateProcess">
            <a:avLst/>
          </a:prstGeom>
          <a:solidFill>
            <a:schemeClr val="bg1">
              <a:lumMod val="8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sng" strike="noStrike" cap="none" normalizeH="0" baseline="0" dirty="0" smtClean="0">
                <a:ln>
                  <a:noFill/>
                </a:ln>
                <a:solidFill>
                  <a:srgbClr val="000000"/>
                </a:solidFill>
                <a:effectLst/>
                <a:latin typeface="Arial" charset="0"/>
              </a:rPr>
              <a:t>RM</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rPr>
              <a:t>Radar Module</a:t>
            </a:r>
          </a:p>
        </p:txBody>
      </p:sp>
      <p:sp>
        <p:nvSpPr>
          <p:cNvPr id="26" name="Left Arrow 25"/>
          <p:cNvSpPr/>
          <p:nvPr/>
        </p:nvSpPr>
        <p:spPr bwMode="auto">
          <a:xfrm>
            <a:off x="467544" y="4221088"/>
            <a:ext cx="7344816" cy="144016"/>
          </a:xfrm>
          <a:prstGeom prst="leftArrow">
            <a:avLst/>
          </a:prstGeom>
          <a:solidFill>
            <a:srgbClr val="FFFF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00"/>
              </a:solidFill>
              <a:effectLst/>
              <a:latin typeface="Arial"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pPr>
              <a:defRPr/>
            </a:pPr>
            <a:r>
              <a:rPr lang="en-US"/>
              <a:t>Gauge firmware</a:t>
            </a:r>
          </a:p>
        </p:txBody>
      </p:sp>
      <p:sp>
        <p:nvSpPr>
          <p:cNvPr id="28675" name="Rectangle 5"/>
          <p:cNvSpPr>
            <a:spLocks noGrp="1" noChangeArrowheads="1"/>
          </p:cNvSpPr>
          <p:nvPr>
            <p:ph type="body" idx="1"/>
          </p:nvPr>
        </p:nvSpPr>
        <p:spPr/>
        <p:txBody>
          <a:bodyPr/>
          <a:lstStyle/>
          <a:p>
            <a:r>
              <a:rPr lang="en-US" dirty="0" smtClean="0"/>
              <a:t>The gauge firmware consists of two parts:</a:t>
            </a:r>
          </a:p>
          <a:p>
            <a:pPr lvl="1"/>
            <a:r>
              <a:rPr lang="en-US" b="1" dirty="0" smtClean="0"/>
              <a:t>Boot</a:t>
            </a:r>
            <a:r>
              <a:rPr lang="en-US" dirty="0" smtClean="0"/>
              <a:t> program </a:t>
            </a:r>
          </a:p>
          <a:p>
            <a:pPr lvl="2"/>
            <a:r>
              <a:rPr lang="en-US" dirty="0" smtClean="0"/>
              <a:t>Boot exists in both RM and PM</a:t>
            </a:r>
          </a:p>
          <a:p>
            <a:pPr lvl="2"/>
            <a:endParaRPr lang="en-US" dirty="0" smtClean="0"/>
          </a:p>
          <a:p>
            <a:pPr lvl="1"/>
            <a:r>
              <a:rPr lang="en-US" b="1" dirty="0" smtClean="0"/>
              <a:t>Application</a:t>
            </a:r>
            <a:r>
              <a:rPr lang="en-US" dirty="0" smtClean="0"/>
              <a:t> program</a:t>
            </a:r>
          </a:p>
          <a:p>
            <a:pPr lvl="2"/>
            <a:r>
              <a:rPr lang="en-US" dirty="0" smtClean="0"/>
              <a:t>Application exists in both RM and PM</a:t>
            </a:r>
          </a:p>
          <a:p>
            <a:pPr lvl="2">
              <a:buNone/>
            </a:pP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title"/>
          </p:nvPr>
        </p:nvSpPr>
        <p:spPr/>
        <p:txBody>
          <a:bodyPr/>
          <a:lstStyle/>
          <a:p>
            <a:pPr>
              <a:defRPr/>
            </a:pPr>
            <a:r>
              <a:rPr lang="en-US"/>
              <a:t>Boot software</a:t>
            </a:r>
          </a:p>
        </p:txBody>
      </p:sp>
      <p:sp>
        <p:nvSpPr>
          <p:cNvPr id="29699" name="Rectangle 5"/>
          <p:cNvSpPr>
            <a:spLocks noGrp="1" noChangeArrowheads="1"/>
          </p:cNvSpPr>
          <p:nvPr>
            <p:ph type="body" idx="1"/>
          </p:nvPr>
        </p:nvSpPr>
        <p:spPr/>
        <p:txBody>
          <a:bodyPr/>
          <a:lstStyle/>
          <a:p>
            <a:r>
              <a:rPr lang="en-US" dirty="0" smtClean="0"/>
              <a:t>Boot software is stored:</a:t>
            </a:r>
          </a:p>
          <a:p>
            <a:pPr lvl="1"/>
            <a:r>
              <a:rPr lang="en-US" dirty="0" smtClean="0"/>
              <a:t>PM and RM: in a FLASH memory</a:t>
            </a:r>
          </a:p>
          <a:p>
            <a:pPr lvl="1"/>
            <a:endParaRPr lang="en-US" dirty="0" smtClean="0"/>
          </a:p>
          <a:p>
            <a:r>
              <a:rPr lang="en-US" sz="2400" dirty="0" smtClean="0"/>
              <a:t>Task of PM and RM Boot is the same</a:t>
            </a:r>
          </a:p>
          <a:p>
            <a:pPr lvl="1"/>
            <a:r>
              <a:rPr lang="en-US" sz="2000" dirty="0" smtClean="0"/>
              <a:t>Check if Boot software is ok</a:t>
            </a:r>
          </a:p>
          <a:p>
            <a:pPr lvl="1"/>
            <a:r>
              <a:rPr lang="en-US" sz="2000" dirty="0" smtClean="0"/>
              <a:t>Check if software upgrade is scheduled</a:t>
            </a:r>
          </a:p>
          <a:p>
            <a:pPr lvl="1"/>
            <a:r>
              <a:rPr lang="en-US" sz="2000" dirty="0" smtClean="0"/>
              <a:t>initialize hardware</a:t>
            </a:r>
          </a:p>
          <a:p>
            <a:pPr lvl="1"/>
            <a:r>
              <a:rPr lang="en-US" sz="2000" dirty="0" smtClean="0"/>
              <a:t>test hardware, NVM and RAM memory</a:t>
            </a:r>
          </a:p>
          <a:p>
            <a:pPr lvl="1"/>
            <a:r>
              <a:rPr lang="en-US" sz="2000" dirty="0" smtClean="0"/>
              <a:t>check if Application is ok</a:t>
            </a:r>
          </a:p>
          <a:p>
            <a:pPr lvl="1"/>
            <a:r>
              <a:rPr lang="en-US" sz="2000" dirty="0" smtClean="0"/>
              <a:t>Start Application software</a:t>
            </a:r>
            <a:endParaRPr lang="en-US" sz="2400" dirty="0" smtClean="0"/>
          </a:p>
          <a:p>
            <a:pPr lvl="1"/>
            <a:endParaRPr lang="en-US" sz="20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7"/>
          <p:cNvSpPr>
            <a:spLocks noGrp="1" noChangeArrowheads="1"/>
          </p:cNvSpPr>
          <p:nvPr>
            <p:ph type="title"/>
          </p:nvPr>
        </p:nvSpPr>
        <p:spPr/>
        <p:txBody>
          <a:bodyPr/>
          <a:lstStyle/>
          <a:p>
            <a:pPr>
              <a:defRPr/>
            </a:pPr>
            <a:r>
              <a:rPr lang="en-US" dirty="0"/>
              <a:t>Application </a:t>
            </a:r>
            <a:r>
              <a:rPr lang="en-US" dirty="0" smtClean="0"/>
              <a:t>software in RM</a:t>
            </a:r>
            <a:endParaRPr lang="en-US" dirty="0"/>
          </a:p>
        </p:txBody>
      </p:sp>
      <p:sp>
        <p:nvSpPr>
          <p:cNvPr id="30723" name="Rectangle 8"/>
          <p:cNvSpPr>
            <a:spLocks noGrp="1" noChangeArrowheads="1"/>
          </p:cNvSpPr>
          <p:nvPr>
            <p:ph type="body" idx="1"/>
          </p:nvPr>
        </p:nvSpPr>
        <p:spPr>
          <a:xfrm>
            <a:off x="539552" y="1206500"/>
            <a:ext cx="8496944" cy="4546600"/>
          </a:xfrm>
        </p:spPr>
        <p:txBody>
          <a:bodyPr/>
          <a:lstStyle/>
          <a:p>
            <a:pPr>
              <a:lnSpc>
                <a:spcPct val="80000"/>
              </a:lnSpc>
            </a:pPr>
            <a:r>
              <a:rPr lang="en-US" sz="2400" dirty="0" smtClean="0"/>
              <a:t>RM, Radar Module, does the actual sweep, (after a request from PM) and sends the result (‘Tank signal’) to PM for further Signal processing</a:t>
            </a:r>
          </a:p>
          <a:p>
            <a:pPr>
              <a:lnSpc>
                <a:spcPct val="80000"/>
              </a:lnSpc>
            </a:pPr>
            <a:endParaRPr lang="en-US" sz="2400" dirty="0" smtClean="0"/>
          </a:p>
          <a:p>
            <a:pPr>
              <a:lnSpc>
                <a:spcPct val="80000"/>
              </a:lnSpc>
            </a:pPr>
            <a:r>
              <a:rPr lang="en-US" sz="2400" dirty="0" smtClean="0"/>
              <a:t>Measuring control</a:t>
            </a:r>
          </a:p>
          <a:p>
            <a:pPr lvl="1">
              <a:lnSpc>
                <a:spcPct val="80000"/>
              </a:lnSpc>
            </a:pPr>
            <a:r>
              <a:rPr lang="en-US" sz="2000" dirty="0" smtClean="0"/>
              <a:t>Generate FMCW-sweep.</a:t>
            </a:r>
          </a:p>
          <a:p>
            <a:pPr lvl="1">
              <a:lnSpc>
                <a:spcPct val="80000"/>
              </a:lnSpc>
            </a:pPr>
            <a:r>
              <a:rPr lang="en-US" sz="2000" dirty="0" smtClean="0"/>
              <a:t>Adjust hardware for Gain</a:t>
            </a:r>
          </a:p>
          <a:p>
            <a:pPr lvl="1">
              <a:lnSpc>
                <a:spcPct val="80000"/>
              </a:lnSpc>
            </a:pPr>
            <a:r>
              <a:rPr lang="en-US" sz="2000" dirty="0" smtClean="0"/>
              <a:t>Set correct IF-filter depending on selected antenna</a:t>
            </a:r>
          </a:p>
          <a:p>
            <a:pPr lvl="1">
              <a:lnSpc>
                <a:spcPct val="80000"/>
              </a:lnSpc>
            </a:pPr>
            <a:r>
              <a:rPr lang="en-US" sz="2000" dirty="0" smtClean="0"/>
              <a:t>Measure internal temperature</a:t>
            </a:r>
          </a:p>
          <a:p>
            <a:pPr>
              <a:lnSpc>
                <a:spcPct val="80000"/>
              </a:lnSpc>
            </a:pPr>
            <a:endParaRPr lang="en-US" sz="24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7"/>
          <p:cNvSpPr>
            <a:spLocks noGrp="1" noChangeArrowheads="1"/>
          </p:cNvSpPr>
          <p:nvPr>
            <p:ph type="title"/>
          </p:nvPr>
        </p:nvSpPr>
        <p:spPr/>
        <p:txBody>
          <a:bodyPr/>
          <a:lstStyle/>
          <a:p>
            <a:pPr>
              <a:defRPr/>
            </a:pPr>
            <a:r>
              <a:rPr lang="en-US" dirty="0"/>
              <a:t>Application </a:t>
            </a:r>
            <a:r>
              <a:rPr lang="en-US" dirty="0" smtClean="0"/>
              <a:t>software in PM</a:t>
            </a:r>
            <a:endParaRPr lang="en-US" dirty="0"/>
          </a:p>
        </p:txBody>
      </p:sp>
      <p:sp>
        <p:nvSpPr>
          <p:cNvPr id="30723" name="Rectangle 8"/>
          <p:cNvSpPr>
            <a:spLocks noGrp="1" noChangeArrowheads="1"/>
          </p:cNvSpPr>
          <p:nvPr>
            <p:ph type="body" idx="1"/>
          </p:nvPr>
        </p:nvSpPr>
        <p:spPr>
          <a:xfrm>
            <a:off x="539552" y="1206500"/>
            <a:ext cx="8496944" cy="4546600"/>
          </a:xfrm>
        </p:spPr>
        <p:txBody>
          <a:bodyPr/>
          <a:lstStyle/>
          <a:p>
            <a:pPr>
              <a:lnSpc>
                <a:spcPct val="80000"/>
              </a:lnSpc>
            </a:pPr>
            <a:r>
              <a:rPr lang="en-US" sz="2400" dirty="0" smtClean="0"/>
              <a:t>PM request RM to generate a sweep and send the result (‘Tank signal’) back for further Signal processing</a:t>
            </a:r>
          </a:p>
          <a:p>
            <a:pPr>
              <a:lnSpc>
                <a:spcPct val="80000"/>
              </a:lnSpc>
            </a:pPr>
            <a:endParaRPr lang="en-US" sz="2000" dirty="0" smtClean="0"/>
          </a:p>
          <a:p>
            <a:pPr>
              <a:lnSpc>
                <a:spcPct val="80000"/>
              </a:lnSpc>
            </a:pPr>
            <a:r>
              <a:rPr lang="en-US" sz="2400" dirty="0" smtClean="0"/>
              <a:t>Basic Signal Processing</a:t>
            </a:r>
          </a:p>
          <a:p>
            <a:pPr lvl="1">
              <a:lnSpc>
                <a:spcPct val="80000"/>
              </a:lnSpc>
            </a:pPr>
            <a:r>
              <a:rPr lang="en-US" sz="2000" dirty="0" smtClean="0"/>
              <a:t>Level, Filtering</a:t>
            </a:r>
          </a:p>
          <a:p>
            <a:pPr lvl="1">
              <a:lnSpc>
                <a:spcPct val="80000"/>
              </a:lnSpc>
            </a:pPr>
            <a:r>
              <a:rPr lang="en-US" sz="2000" dirty="0" smtClean="0"/>
              <a:t>Applying FHAST filter</a:t>
            </a:r>
          </a:p>
          <a:p>
            <a:pPr>
              <a:lnSpc>
                <a:spcPct val="80000"/>
              </a:lnSpc>
            </a:pPr>
            <a:r>
              <a:rPr lang="en-US" sz="2400" dirty="0" smtClean="0"/>
              <a:t>Measurement Logic </a:t>
            </a:r>
          </a:p>
          <a:p>
            <a:pPr lvl="1">
              <a:lnSpc>
                <a:spcPct val="80000"/>
              </a:lnSpc>
            </a:pPr>
            <a:r>
              <a:rPr lang="en-US" sz="2000" dirty="0" smtClean="0"/>
              <a:t>Echo detection/identification/selection/tracking</a:t>
            </a:r>
          </a:p>
          <a:p>
            <a:pPr lvl="1">
              <a:lnSpc>
                <a:spcPct val="80000"/>
              </a:lnSpc>
            </a:pPr>
            <a:r>
              <a:rPr lang="en-US" sz="2000" dirty="0" smtClean="0"/>
              <a:t>Amplitude Threshold, CFAR Threshold, ATP Threshold</a:t>
            </a:r>
          </a:p>
          <a:p>
            <a:pPr lvl="1">
              <a:lnSpc>
                <a:spcPct val="80000"/>
              </a:lnSpc>
            </a:pPr>
            <a:r>
              <a:rPr lang="en-US" sz="2000" dirty="0" smtClean="0"/>
              <a:t>Search routine, fast/slow search</a:t>
            </a:r>
          </a:p>
          <a:p>
            <a:pPr>
              <a:lnSpc>
                <a:spcPct val="80000"/>
              </a:lnSpc>
            </a:pPr>
            <a:r>
              <a:rPr lang="en-US" sz="2400" dirty="0" smtClean="0"/>
              <a:t>Final Signal Processing</a:t>
            </a:r>
          </a:p>
          <a:p>
            <a:pPr lvl="1">
              <a:lnSpc>
                <a:spcPct val="80000"/>
              </a:lnSpc>
            </a:pPr>
            <a:r>
              <a:rPr lang="en-US" sz="2000" dirty="0" smtClean="0"/>
              <a:t>pipe correction</a:t>
            </a:r>
          </a:p>
          <a:p>
            <a:pPr lvl="1">
              <a:lnSpc>
                <a:spcPct val="80000"/>
              </a:lnSpc>
            </a:pPr>
            <a:r>
              <a:rPr lang="en-US" sz="2000" dirty="0" smtClean="0"/>
              <a:t>level rate calculation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7"/>
          <p:cNvSpPr>
            <a:spLocks noGrp="1" noChangeArrowheads="1"/>
          </p:cNvSpPr>
          <p:nvPr>
            <p:ph type="title"/>
          </p:nvPr>
        </p:nvSpPr>
        <p:spPr/>
        <p:txBody>
          <a:bodyPr/>
          <a:lstStyle/>
          <a:p>
            <a:pPr>
              <a:defRPr/>
            </a:pPr>
            <a:r>
              <a:rPr lang="en-US" dirty="0"/>
              <a:t>Application </a:t>
            </a:r>
            <a:r>
              <a:rPr lang="en-US" dirty="0" smtClean="0"/>
              <a:t>software in PM, cont’d</a:t>
            </a:r>
            <a:endParaRPr lang="en-US" dirty="0"/>
          </a:p>
        </p:txBody>
      </p:sp>
      <p:sp>
        <p:nvSpPr>
          <p:cNvPr id="30723" name="Rectangle 8"/>
          <p:cNvSpPr>
            <a:spLocks noGrp="1" noChangeArrowheads="1"/>
          </p:cNvSpPr>
          <p:nvPr>
            <p:ph type="body" idx="1"/>
          </p:nvPr>
        </p:nvSpPr>
        <p:spPr>
          <a:xfrm>
            <a:off x="467544" y="1114648"/>
            <a:ext cx="8496944" cy="4546600"/>
          </a:xfrm>
        </p:spPr>
        <p:txBody>
          <a:bodyPr/>
          <a:lstStyle/>
          <a:p>
            <a:pPr>
              <a:lnSpc>
                <a:spcPct val="80000"/>
              </a:lnSpc>
            </a:pPr>
            <a:r>
              <a:rPr lang="en-US" sz="2400" dirty="0" smtClean="0"/>
              <a:t>LPG/LNG </a:t>
            </a:r>
          </a:p>
          <a:p>
            <a:pPr lvl="1">
              <a:lnSpc>
                <a:spcPct val="80000"/>
              </a:lnSpc>
            </a:pPr>
            <a:r>
              <a:rPr lang="en-US" sz="2000" dirty="0" smtClean="0"/>
              <a:t>Gas type correction</a:t>
            </a:r>
          </a:p>
          <a:p>
            <a:pPr lvl="1">
              <a:lnSpc>
                <a:spcPct val="80000"/>
              </a:lnSpc>
            </a:pPr>
            <a:r>
              <a:rPr lang="en-US" sz="2000" dirty="0" smtClean="0"/>
              <a:t>Temperature correction</a:t>
            </a:r>
          </a:p>
          <a:p>
            <a:pPr lvl="1">
              <a:lnSpc>
                <a:spcPct val="80000"/>
              </a:lnSpc>
            </a:pPr>
            <a:r>
              <a:rPr lang="en-US" sz="2000" dirty="0" smtClean="0"/>
              <a:t>Pressure correction</a:t>
            </a:r>
          </a:p>
          <a:p>
            <a:pPr>
              <a:lnSpc>
                <a:spcPct val="80000"/>
              </a:lnSpc>
            </a:pPr>
            <a:r>
              <a:rPr lang="en-US" sz="2400" dirty="0" smtClean="0"/>
              <a:t>Volume calculations</a:t>
            </a:r>
          </a:p>
          <a:p>
            <a:pPr lvl="1">
              <a:lnSpc>
                <a:spcPct val="80000"/>
              </a:lnSpc>
            </a:pPr>
            <a:r>
              <a:rPr lang="en-US" sz="2000" dirty="0" smtClean="0"/>
              <a:t>Only basic  ‘raw’ Level-to-volume</a:t>
            </a:r>
          </a:p>
          <a:p>
            <a:pPr>
              <a:lnSpc>
                <a:spcPct val="80000"/>
              </a:lnSpc>
            </a:pPr>
            <a:r>
              <a:rPr lang="en-US" sz="2400" dirty="0" smtClean="0"/>
              <a:t>Tank Geometry</a:t>
            </a:r>
          </a:p>
          <a:p>
            <a:pPr>
              <a:lnSpc>
                <a:spcPct val="80000"/>
              </a:lnSpc>
            </a:pPr>
            <a:r>
              <a:rPr lang="en-US" sz="2400" dirty="0" smtClean="0"/>
              <a:t>Tank Shape type</a:t>
            </a:r>
          </a:p>
          <a:p>
            <a:pPr>
              <a:lnSpc>
                <a:spcPct val="80000"/>
              </a:lnSpc>
            </a:pPr>
            <a:r>
              <a:rPr lang="en-US" sz="2400" dirty="0" smtClean="0"/>
              <a:t>Tank Bottom type</a:t>
            </a:r>
          </a:p>
          <a:p>
            <a:pPr>
              <a:lnSpc>
                <a:spcPct val="80000"/>
              </a:lnSpc>
            </a:pPr>
            <a:r>
              <a:rPr lang="en-US" sz="2400" dirty="0" smtClean="0"/>
              <a:t>Manage the parameter database</a:t>
            </a:r>
          </a:p>
          <a:p>
            <a:pPr lvl="1">
              <a:lnSpc>
                <a:spcPct val="80000"/>
              </a:lnSpc>
            </a:pPr>
            <a:r>
              <a:rPr lang="en-US" sz="2000" dirty="0" smtClean="0"/>
              <a:t>Holding/Input.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a:defRPr/>
            </a:pPr>
            <a:r>
              <a:rPr lang="en-US" dirty="0" smtClean="0"/>
              <a:t>Signal processing overview</a:t>
            </a:r>
            <a:endParaRPr lang="sv-SE" dirty="0"/>
          </a:p>
        </p:txBody>
      </p:sp>
      <p:pic>
        <p:nvPicPr>
          <p:cNvPr id="250883" name="Picture 3" descr="Tanken Rex LowRes"/>
          <p:cNvPicPr>
            <a:picLocks noGrp="1" noChangeAspect="1" noChangeArrowheads="1"/>
          </p:cNvPicPr>
          <p:nvPr>
            <p:ph sz="half" idx="1"/>
          </p:nvPr>
        </p:nvPicPr>
        <p:blipFill>
          <a:blip r:embed="rId2" cstate="print"/>
          <a:srcRect/>
          <a:stretch>
            <a:fillRect/>
          </a:stretch>
        </p:blipFill>
        <p:spPr>
          <a:xfrm>
            <a:off x="516161" y="4572000"/>
            <a:ext cx="1679575" cy="1466850"/>
          </a:xfrm>
          <a:noFill/>
          <a:ln>
            <a:solidFill>
              <a:schemeClr val="tx1"/>
            </a:solidFill>
          </a:ln>
        </p:spPr>
      </p:pic>
      <p:sp>
        <p:nvSpPr>
          <p:cNvPr id="31778" name="Text Box 6"/>
          <p:cNvSpPr txBox="1">
            <a:spLocks noChangeArrowheads="1"/>
          </p:cNvSpPr>
          <p:nvPr/>
        </p:nvSpPr>
        <p:spPr bwMode="auto">
          <a:xfrm>
            <a:off x="1115616" y="3933056"/>
            <a:ext cx="906568" cy="373504"/>
          </a:xfrm>
          <a:prstGeom prst="rect">
            <a:avLst/>
          </a:prstGeom>
          <a:noFill/>
          <a:ln w="63500" algn="ctr">
            <a:noFill/>
            <a:miter lim="800000"/>
            <a:headEnd/>
            <a:tailEnd/>
          </a:ln>
        </p:spPr>
        <p:txBody>
          <a:bodyPr wrap="none" lIns="95244" tIns="47622" rIns="95244" bIns="47622">
            <a:spAutoFit/>
          </a:bodyPr>
          <a:lstStyle/>
          <a:p>
            <a:pPr algn="l"/>
            <a:r>
              <a:rPr lang="en-GB" sz="1800" b="1" dirty="0">
                <a:solidFill>
                  <a:schemeClr val="tx1"/>
                </a:solidFill>
                <a:latin typeface="Tahoma" pitchFamily="34" charset="0"/>
              </a:rPr>
              <a:t>Signal</a:t>
            </a:r>
            <a:endParaRPr lang="sv-SE" sz="1800" b="1" dirty="0">
              <a:solidFill>
                <a:schemeClr val="tx1"/>
              </a:solidFill>
              <a:latin typeface="Tahoma" pitchFamily="34" charset="0"/>
            </a:endParaRPr>
          </a:p>
        </p:txBody>
      </p:sp>
      <p:sp>
        <p:nvSpPr>
          <p:cNvPr id="31768" name="Rectangle 8"/>
          <p:cNvSpPr>
            <a:spLocks noChangeArrowheads="1"/>
          </p:cNvSpPr>
          <p:nvPr/>
        </p:nvSpPr>
        <p:spPr bwMode="auto">
          <a:xfrm>
            <a:off x="2267744" y="1196752"/>
            <a:ext cx="5256584" cy="2448272"/>
          </a:xfrm>
          <a:prstGeom prst="rect">
            <a:avLst/>
          </a:prstGeom>
          <a:solidFill>
            <a:schemeClr val="accent5">
              <a:lumMod val="40000"/>
              <a:lumOff val="60000"/>
            </a:schemeClr>
          </a:solidFill>
          <a:ln w="31750" algn="ctr">
            <a:solidFill>
              <a:schemeClr val="tx1"/>
            </a:solidFill>
            <a:miter lim="800000"/>
            <a:headEnd/>
            <a:tailEnd/>
          </a:ln>
        </p:spPr>
        <p:txBody>
          <a:bodyPr wrap="none" lIns="95271" tIns="47636" rIns="95271" bIns="47636" anchor="t" anchorCtr="0"/>
          <a:lstStyle/>
          <a:p>
            <a:r>
              <a:rPr lang="sv-SE" dirty="0" smtClean="0"/>
              <a:t>Processor Module</a:t>
            </a:r>
            <a:endParaRPr lang="sv-SE" dirty="0"/>
          </a:p>
        </p:txBody>
      </p:sp>
      <p:sp>
        <p:nvSpPr>
          <p:cNvPr id="31761" name="AutoShape 24"/>
          <p:cNvSpPr>
            <a:spLocks noChangeArrowheads="1"/>
          </p:cNvSpPr>
          <p:nvPr/>
        </p:nvSpPr>
        <p:spPr bwMode="auto">
          <a:xfrm rot="16200000">
            <a:off x="638986" y="3905629"/>
            <a:ext cx="720057" cy="342861"/>
          </a:xfrm>
          <a:prstGeom prst="rightArrow">
            <a:avLst>
              <a:gd name="adj1" fmla="val 50000"/>
              <a:gd name="adj2" fmla="val 49890"/>
            </a:avLst>
          </a:prstGeom>
          <a:solidFill>
            <a:schemeClr val="tx1">
              <a:lumMod val="40000"/>
              <a:lumOff val="60000"/>
            </a:schemeClr>
          </a:solidFill>
          <a:ln w="31750" algn="ctr">
            <a:solidFill>
              <a:schemeClr val="tx1"/>
            </a:solidFill>
            <a:miter lim="800000"/>
            <a:headEnd/>
            <a:tailEnd/>
          </a:ln>
        </p:spPr>
        <p:txBody>
          <a:bodyPr wrap="none" lIns="95271" tIns="47636" rIns="95271" bIns="47636" anchor="ctr"/>
          <a:lstStyle/>
          <a:p>
            <a:endParaRPr lang="sv-SE"/>
          </a:p>
        </p:txBody>
      </p:sp>
      <p:sp>
        <p:nvSpPr>
          <p:cNvPr id="31762" name="AutoShape 25"/>
          <p:cNvSpPr>
            <a:spLocks noChangeArrowheads="1"/>
          </p:cNvSpPr>
          <p:nvPr/>
        </p:nvSpPr>
        <p:spPr bwMode="auto">
          <a:xfrm>
            <a:off x="6588224" y="4400972"/>
            <a:ext cx="712425" cy="6842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47 h 21600"/>
              <a:gd name="T26" fmla="*/ 18434 w 21600"/>
              <a:gd name="T27" fmla="*/ 1845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9966"/>
          </a:solidFill>
          <a:ln w="25400" algn="ctr">
            <a:solidFill>
              <a:schemeClr val="tx1"/>
            </a:solidFill>
            <a:round/>
            <a:headEnd/>
            <a:tailEnd/>
          </a:ln>
        </p:spPr>
        <p:txBody>
          <a:bodyPr wrap="none" lIns="95271" tIns="47636" rIns="95271" bIns="47636" anchor="ctr"/>
          <a:lstStyle/>
          <a:p>
            <a:endParaRPr lang="en-US"/>
          </a:p>
        </p:txBody>
      </p:sp>
      <p:sp>
        <p:nvSpPr>
          <p:cNvPr id="31757" name="Text Box 27"/>
          <p:cNvSpPr txBox="1">
            <a:spLocks noChangeArrowheads="1"/>
          </p:cNvSpPr>
          <p:nvPr/>
        </p:nvSpPr>
        <p:spPr bwMode="auto">
          <a:xfrm>
            <a:off x="3851920" y="4400972"/>
            <a:ext cx="1427693" cy="650536"/>
          </a:xfrm>
          <a:prstGeom prst="rect">
            <a:avLst/>
          </a:prstGeom>
          <a:solidFill>
            <a:srgbClr val="FFFF99"/>
          </a:solidFill>
          <a:ln w="25400" algn="ctr">
            <a:solidFill>
              <a:schemeClr val="tx1"/>
            </a:solidFill>
            <a:miter lim="800000"/>
            <a:headEnd/>
            <a:tailEnd/>
          </a:ln>
        </p:spPr>
        <p:txBody>
          <a:bodyPr lIns="95244" tIns="47622" rIns="95244" bIns="47622">
            <a:spAutoFit/>
          </a:bodyPr>
          <a:lstStyle/>
          <a:p>
            <a:r>
              <a:rPr lang="en-GB" sz="1800" b="1" dirty="0">
                <a:solidFill>
                  <a:schemeClr val="tx1"/>
                </a:solidFill>
                <a:latin typeface="Tahoma" pitchFamily="34" charset="0"/>
              </a:rPr>
              <a:t>FHAST</a:t>
            </a:r>
          </a:p>
          <a:p>
            <a:r>
              <a:rPr lang="en-GB" sz="1800" b="1" dirty="0">
                <a:solidFill>
                  <a:schemeClr val="tx1"/>
                </a:solidFill>
                <a:latin typeface="Tahoma" pitchFamily="34" charset="0"/>
              </a:rPr>
              <a:t>Filter</a:t>
            </a:r>
            <a:endParaRPr lang="sv-SE" sz="1800" b="1" dirty="0">
              <a:solidFill>
                <a:schemeClr val="tx1"/>
              </a:solidFill>
              <a:latin typeface="Tahoma" pitchFamily="34" charset="0"/>
            </a:endParaRPr>
          </a:p>
        </p:txBody>
      </p:sp>
      <p:sp>
        <p:nvSpPr>
          <p:cNvPr id="31758" name="AutoShape 28"/>
          <p:cNvSpPr>
            <a:spLocks noChangeArrowheads="1"/>
          </p:cNvSpPr>
          <p:nvPr/>
        </p:nvSpPr>
        <p:spPr bwMode="auto">
          <a:xfrm rot="16200000">
            <a:off x="5778316" y="4418792"/>
            <a:ext cx="453486" cy="705878"/>
          </a:xfrm>
          <a:prstGeom prst="upArrow">
            <a:avLst>
              <a:gd name="adj1" fmla="val 50157"/>
              <a:gd name="adj2" fmla="val 55801"/>
            </a:avLst>
          </a:prstGeom>
          <a:solidFill>
            <a:srgbClr val="3366FF"/>
          </a:solidFill>
          <a:ln w="31750" algn="ctr">
            <a:solidFill>
              <a:schemeClr val="tx1"/>
            </a:solidFill>
            <a:miter lim="800000"/>
            <a:headEnd/>
            <a:tailEnd/>
          </a:ln>
        </p:spPr>
        <p:txBody>
          <a:bodyPr wrap="none" lIns="95271" tIns="47636" rIns="95271" bIns="47636" anchor="ctr"/>
          <a:lstStyle/>
          <a:p>
            <a:endParaRPr lang="sv-SE"/>
          </a:p>
        </p:txBody>
      </p:sp>
      <p:sp>
        <p:nvSpPr>
          <p:cNvPr id="31754" name="AutoShape 32"/>
          <p:cNvSpPr>
            <a:spLocks noChangeArrowheads="1"/>
          </p:cNvSpPr>
          <p:nvPr/>
        </p:nvSpPr>
        <p:spPr bwMode="auto">
          <a:xfrm rot="5400000" flipH="1">
            <a:off x="7812359" y="3921645"/>
            <a:ext cx="576064" cy="11521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3071 h 21600"/>
              <a:gd name="T14" fmla="*/ 17078 w 21600"/>
              <a:gd name="T15" fmla="*/ 9106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3070"/>
                </a:lnTo>
                <a:cubicBezTo>
                  <a:pt x="5564" y="3070"/>
                  <a:pt x="0" y="7139"/>
                  <a:pt x="0" y="12158"/>
                </a:cubicBezTo>
                <a:lnTo>
                  <a:pt x="0" y="21600"/>
                </a:lnTo>
                <a:lnTo>
                  <a:pt x="6151" y="21600"/>
                </a:lnTo>
                <a:lnTo>
                  <a:pt x="6151" y="12158"/>
                </a:lnTo>
                <a:cubicBezTo>
                  <a:pt x="6151" y="10462"/>
                  <a:pt x="8961" y="9088"/>
                  <a:pt x="12427" y="9088"/>
                </a:cubicBezTo>
                <a:lnTo>
                  <a:pt x="12427" y="12158"/>
                </a:lnTo>
                <a:close/>
              </a:path>
            </a:pathLst>
          </a:custGeom>
          <a:solidFill>
            <a:srgbClr val="3366FF"/>
          </a:solidFill>
          <a:ln w="9525" algn="ctr">
            <a:solidFill>
              <a:schemeClr val="tx1"/>
            </a:solidFill>
            <a:miter lim="800000"/>
            <a:headEnd/>
            <a:tailEnd/>
          </a:ln>
        </p:spPr>
        <p:txBody>
          <a:bodyPr wrap="none" lIns="95271" tIns="47636" rIns="95271" bIns="47636" anchor="ctr"/>
          <a:lstStyle/>
          <a:p>
            <a:endParaRPr lang="en-US"/>
          </a:p>
        </p:txBody>
      </p:sp>
      <p:pic>
        <p:nvPicPr>
          <p:cNvPr id="31755" name="Picture 33"/>
          <p:cNvPicPr>
            <a:picLocks noChangeAspect="1" noChangeArrowheads="1"/>
          </p:cNvPicPr>
          <p:nvPr/>
        </p:nvPicPr>
        <p:blipFill>
          <a:blip r:embed="rId3" cstate="print"/>
          <a:srcRect/>
          <a:stretch>
            <a:fillRect/>
          </a:stretch>
        </p:blipFill>
        <p:spPr bwMode="auto">
          <a:xfrm>
            <a:off x="7596336" y="2204864"/>
            <a:ext cx="1460352" cy="1256643"/>
          </a:xfrm>
          <a:prstGeom prst="rect">
            <a:avLst/>
          </a:prstGeom>
          <a:noFill/>
          <a:ln w="9525" algn="ctr">
            <a:solidFill>
              <a:schemeClr val="tx1"/>
            </a:solidFill>
            <a:miter lim="800000"/>
            <a:headEnd/>
            <a:tailEnd/>
          </a:ln>
        </p:spPr>
      </p:pic>
      <p:sp>
        <p:nvSpPr>
          <p:cNvPr id="31756" name="Text Box 34"/>
          <p:cNvSpPr txBox="1">
            <a:spLocks noChangeArrowheads="1"/>
          </p:cNvSpPr>
          <p:nvPr/>
        </p:nvSpPr>
        <p:spPr bwMode="auto">
          <a:xfrm>
            <a:off x="7884368" y="3705621"/>
            <a:ext cx="801489" cy="373173"/>
          </a:xfrm>
          <a:prstGeom prst="rect">
            <a:avLst/>
          </a:prstGeom>
          <a:noFill/>
          <a:ln w="9525" algn="ctr">
            <a:solidFill>
              <a:schemeClr val="tx1"/>
            </a:solidFill>
            <a:miter lim="800000"/>
            <a:headEnd/>
            <a:tailEnd/>
          </a:ln>
        </p:spPr>
        <p:txBody>
          <a:bodyPr wrap="none" lIns="95244" tIns="47622" rIns="95244" bIns="47622" anchor="ctr" anchorCtr="0">
            <a:spAutoFit/>
          </a:bodyPr>
          <a:lstStyle/>
          <a:p>
            <a:pPr algn="l"/>
            <a:r>
              <a:rPr lang="en-GB" sz="1800" b="1" dirty="0">
                <a:solidFill>
                  <a:schemeClr val="tx1"/>
                </a:solidFill>
                <a:latin typeface="Tahoma" pitchFamily="34" charset="0"/>
              </a:rPr>
              <a:t>Level</a:t>
            </a:r>
            <a:endParaRPr lang="sv-SE" sz="1800" b="1" dirty="0">
              <a:solidFill>
                <a:schemeClr val="tx1"/>
              </a:solidFill>
              <a:latin typeface="Tahoma" pitchFamily="34" charset="0"/>
            </a:endParaRPr>
          </a:p>
        </p:txBody>
      </p:sp>
      <p:sp>
        <p:nvSpPr>
          <p:cNvPr id="36" name="Rectangle 8"/>
          <p:cNvSpPr>
            <a:spLocks noChangeArrowheads="1"/>
          </p:cNvSpPr>
          <p:nvPr/>
        </p:nvSpPr>
        <p:spPr bwMode="auto">
          <a:xfrm>
            <a:off x="611560" y="1196752"/>
            <a:ext cx="1368152" cy="2419598"/>
          </a:xfrm>
          <a:prstGeom prst="rect">
            <a:avLst/>
          </a:prstGeom>
          <a:solidFill>
            <a:schemeClr val="accent5">
              <a:lumMod val="40000"/>
              <a:lumOff val="60000"/>
            </a:schemeClr>
          </a:solidFill>
          <a:ln w="31750" algn="ctr">
            <a:solidFill>
              <a:schemeClr val="tx1"/>
            </a:solidFill>
            <a:miter lim="800000"/>
            <a:headEnd/>
            <a:tailEnd/>
          </a:ln>
        </p:spPr>
        <p:txBody>
          <a:bodyPr wrap="none" lIns="95271" tIns="47636" rIns="95271" bIns="47636" anchor="t" anchorCtr="0">
            <a:normAutofit/>
          </a:bodyPr>
          <a:lstStyle/>
          <a:p>
            <a:r>
              <a:rPr lang="sv-SE" dirty="0" smtClean="0"/>
              <a:t>RM</a:t>
            </a:r>
            <a:endParaRPr lang="sv-SE" dirty="0"/>
          </a:p>
        </p:txBody>
      </p:sp>
      <p:sp>
        <p:nvSpPr>
          <p:cNvPr id="39" name="AutoShape 28"/>
          <p:cNvSpPr>
            <a:spLocks noChangeArrowheads="1"/>
          </p:cNvSpPr>
          <p:nvPr/>
        </p:nvSpPr>
        <p:spPr bwMode="auto">
          <a:xfrm>
            <a:off x="4283968" y="3752900"/>
            <a:ext cx="453486" cy="507674"/>
          </a:xfrm>
          <a:prstGeom prst="upArrow">
            <a:avLst>
              <a:gd name="adj1" fmla="val 50157"/>
              <a:gd name="adj2" fmla="val 55801"/>
            </a:avLst>
          </a:prstGeom>
          <a:solidFill>
            <a:srgbClr val="3366FF"/>
          </a:solidFill>
          <a:ln w="31750" algn="ctr">
            <a:solidFill>
              <a:schemeClr val="tx1"/>
            </a:solidFill>
            <a:miter lim="800000"/>
            <a:headEnd/>
            <a:tailEnd/>
          </a:ln>
        </p:spPr>
        <p:txBody>
          <a:bodyPr wrap="none" lIns="95271" tIns="47636" rIns="95271" bIns="47636" anchor="ctr"/>
          <a:lstStyle/>
          <a:p>
            <a:endParaRPr lang="sv-SE"/>
          </a:p>
        </p:txBody>
      </p:sp>
      <p:sp>
        <p:nvSpPr>
          <p:cNvPr id="40" name="AutoShape 28"/>
          <p:cNvSpPr>
            <a:spLocks noChangeArrowheads="1"/>
          </p:cNvSpPr>
          <p:nvPr/>
        </p:nvSpPr>
        <p:spPr bwMode="auto">
          <a:xfrm rot="10800000">
            <a:off x="6732240" y="3717032"/>
            <a:ext cx="453486" cy="507674"/>
          </a:xfrm>
          <a:prstGeom prst="upArrow">
            <a:avLst>
              <a:gd name="adj1" fmla="val 50157"/>
              <a:gd name="adj2" fmla="val 55801"/>
            </a:avLst>
          </a:prstGeom>
          <a:solidFill>
            <a:srgbClr val="3366FF"/>
          </a:solidFill>
          <a:ln w="31750" algn="ctr">
            <a:solidFill>
              <a:schemeClr val="tx1"/>
            </a:solidFill>
            <a:miter lim="800000"/>
            <a:headEnd/>
            <a:tailEnd/>
          </a:ln>
        </p:spPr>
        <p:txBody>
          <a:bodyPr wrap="none" lIns="95271" tIns="47636" rIns="95271" bIns="47636" anchor="ctr"/>
          <a:lstStyle/>
          <a:p>
            <a:endParaRPr lang="sv-SE"/>
          </a:p>
        </p:txBody>
      </p:sp>
      <p:sp>
        <p:nvSpPr>
          <p:cNvPr id="52" name="AutoShape 22"/>
          <p:cNvSpPr>
            <a:spLocks noChangeArrowheads="1"/>
          </p:cNvSpPr>
          <p:nvPr/>
        </p:nvSpPr>
        <p:spPr bwMode="auto">
          <a:xfrm>
            <a:off x="4572000" y="2132856"/>
            <a:ext cx="360040" cy="288032"/>
          </a:xfrm>
          <a:prstGeom prst="upDownArrow">
            <a:avLst>
              <a:gd name="adj1" fmla="val 50120"/>
              <a:gd name="adj2" fmla="val 36875"/>
            </a:avLst>
          </a:prstGeom>
          <a:solidFill>
            <a:srgbClr val="3366FF"/>
          </a:solidFill>
          <a:ln w="25400" algn="ctr">
            <a:solidFill>
              <a:schemeClr val="tx1"/>
            </a:solidFill>
            <a:miter lim="800000"/>
            <a:headEnd/>
            <a:tailEnd/>
          </a:ln>
        </p:spPr>
        <p:txBody>
          <a:bodyPr wrap="none" lIns="95271" tIns="47636" rIns="95271" bIns="47636" anchor="ctr"/>
          <a:lstStyle/>
          <a:p>
            <a:endParaRPr lang="sv-SE"/>
          </a:p>
        </p:txBody>
      </p:sp>
      <p:grpSp>
        <p:nvGrpSpPr>
          <p:cNvPr id="53" name="Group 52"/>
          <p:cNvGrpSpPr/>
          <p:nvPr/>
        </p:nvGrpSpPr>
        <p:grpSpPr>
          <a:xfrm>
            <a:off x="2627784" y="1628801"/>
            <a:ext cx="4475163" cy="504056"/>
            <a:chOff x="2627784" y="1628801"/>
            <a:chExt cx="4475163" cy="504056"/>
          </a:xfrm>
        </p:grpSpPr>
        <p:sp>
          <p:nvSpPr>
            <p:cNvPr id="48" name="Rectangle 18"/>
            <p:cNvSpPr>
              <a:spLocks noChangeArrowheads="1"/>
            </p:cNvSpPr>
            <p:nvPr/>
          </p:nvSpPr>
          <p:spPr bwMode="auto">
            <a:xfrm>
              <a:off x="2627784" y="1628801"/>
              <a:ext cx="4475163" cy="504056"/>
            </a:xfrm>
            <a:prstGeom prst="rect">
              <a:avLst/>
            </a:prstGeom>
            <a:solidFill>
              <a:schemeClr val="accent4">
                <a:lumMod val="25000"/>
                <a:lumOff val="75000"/>
              </a:schemeClr>
            </a:solidFill>
            <a:ln w="31750" algn="ctr">
              <a:solidFill>
                <a:schemeClr val="tx1"/>
              </a:solidFill>
              <a:miter lim="800000"/>
              <a:headEnd/>
              <a:tailEnd/>
            </a:ln>
          </p:spPr>
          <p:txBody>
            <a:bodyPr wrap="none" lIns="95271" tIns="47636" rIns="95271" bIns="47636" anchor="ctr"/>
            <a:lstStyle/>
            <a:p>
              <a:endParaRPr lang="sv-SE"/>
            </a:p>
          </p:txBody>
        </p:sp>
        <p:sp>
          <p:nvSpPr>
            <p:cNvPr id="43" name="Text Box 11"/>
            <p:cNvSpPr txBox="1">
              <a:spLocks noChangeArrowheads="1"/>
            </p:cNvSpPr>
            <p:nvPr/>
          </p:nvSpPr>
          <p:spPr bwMode="auto">
            <a:xfrm>
              <a:off x="5148064" y="1700808"/>
              <a:ext cx="1800200" cy="342395"/>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sv-SE" sz="1600" b="1" dirty="0" smtClean="0">
                  <a:solidFill>
                    <a:schemeClr val="tx1"/>
                  </a:solidFill>
                  <a:latin typeface="Tahoma" pitchFamily="34" charset="0"/>
                </a:rPr>
                <a:t>Input register</a:t>
              </a:r>
              <a:endParaRPr lang="sv-SE" sz="1600" b="1" dirty="0">
                <a:solidFill>
                  <a:schemeClr val="tx1"/>
                </a:solidFill>
                <a:latin typeface="Tahoma" pitchFamily="34" charset="0"/>
              </a:endParaRPr>
            </a:p>
          </p:txBody>
        </p:sp>
        <p:sp>
          <p:nvSpPr>
            <p:cNvPr id="44" name="Text Box 11"/>
            <p:cNvSpPr txBox="1">
              <a:spLocks noChangeArrowheads="1"/>
            </p:cNvSpPr>
            <p:nvPr/>
          </p:nvSpPr>
          <p:spPr bwMode="auto">
            <a:xfrm>
              <a:off x="2843808" y="1700808"/>
              <a:ext cx="1872208" cy="342395"/>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sv-SE" sz="1600" b="1" dirty="0" smtClean="0">
                  <a:solidFill>
                    <a:schemeClr val="tx1"/>
                  </a:solidFill>
                  <a:latin typeface="Tahoma" pitchFamily="34" charset="0"/>
                </a:rPr>
                <a:t>Holding register</a:t>
              </a:r>
              <a:endParaRPr lang="sv-SE" sz="1600" b="1" dirty="0">
                <a:solidFill>
                  <a:schemeClr val="tx1"/>
                </a:solidFill>
                <a:latin typeface="Tahoma" pitchFamily="34" charset="0"/>
              </a:endParaRPr>
            </a:p>
          </p:txBody>
        </p:sp>
      </p:grpSp>
      <p:sp>
        <p:nvSpPr>
          <p:cNvPr id="55" name="Rectangle 54"/>
          <p:cNvSpPr/>
          <p:nvPr/>
        </p:nvSpPr>
        <p:spPr bwMode="auto">
          <a:xfrm>
            <a:off x="2339752" y="2420888"/>
            <a:ext cx="5112568" cy="1008112"/>
          </a:xfrm>
          <a:prstGeom prst="rect">
            <a:avLst/>
          </a:prstGeom>
          <a:solidFill>
            <a:schemeClr val="accent4">
              <a:lumMod val="10000"/>
              <a:lumOff val="90000"/>
            </a:schemeClr>
          </a:solidFill>
          <a:ln w="254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00"/>
              </a:solidFill>
              <a:effectLst/>
              <a:latin typeface="Arial" charset="0"/>
            </a:endParaRPr>
          </a:p>
        </p:txBody>
      </p:sp>
      <p:sp>
        <p:nvSpPr>
          <p:cNvPr id="31769" name="Text Box 9"/>
          <p:cNvSpPr txBox="1">
            <a:spLocks noChangeArrowheads="1"/>
          </p:cNvSpPr>
          <p:nvPr/>
        </p:nvSpPr>
        <p:spPr bwMode="auto">
          <a:xfrm>
            <a:off x="4139952" y="2852936"/>
            <a:ext cx="1080120" cy="373173"/>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en-GB" sz="1800" b="1" dirty="0">
                <a:solidFill>
                  <a:schemeClr val="tx1"/>
                </a:solidFill>
                <a:latin typeface="Tahoma" pitchFamily="34" charset="0"/>
              </a:rPr>
              <a:t>FFT</a:t>
            </a:r>
            <a:endParaRPr lang="sv-SE" sz="1800" b="1" dirty="0">
              <a:solidFill>
                <a:schemeClr val="tx1"/>
              </a:solidFill>
              <a:latin typeface="Tahoma" pitchFamily="34" charset="0"/>
            </a:endParaRPr>
          </a:p>
        </p:txBody>
      </p:sp>
      <p:sp>
        <p:nvSpPr>
          <p:cNvPr id="31774" name="Line 14"/>
          <p:cNvSpPr>
            <a:spLocks noChangeShapeType="1"/>
          </p:cNvSpPr>
          <p:nvPr/>
        </p:nvSpPr>
        <p:spPr bwMode="auto">
          <a:xfrm>
            <a:off x="5580112" y="3068960"/>
            <a:ext cx="1368152" cy="0"/>
          </a:xfrm>
          <a:prstGeom prst="line">
            <a:avLst/>
          </a:prstGeom>
          <a:noFill/>
          <a:ln w="38100">
            <a:solidFill>
              <a:schemeClr val="tx1"/>
            </a:solidFill>
            <a:round/>
            <a:headEnd/>
            <a:tailEnd type="none" w="lg" len="med"/>
          </a:ln>
        </p:spPr>
        <p:txBody>
          <a:bodyPr lIns="95271" tIns="47636" rIns="95271" bIns="47636"/>
          <a:lstStyle/>
          <a:p>
            <a:endParaRPr lang="en-US" dirty="0"/>
          </a:p>
        </p:txBody>
      </p:sp>
      <p:sp>
        <p:nvSpPr>
          <p:cNvPr id="31773" name="Line 13"/>
          <p:cNvSpPr>
            <a:spLocks noChangeShapeType="1"/>
          </p:cNvSpPr>
          <p:nvPr/>
        </p:nvSpPr>
        <p:spPr bwMode="auto">
          <a:xfrm>
            <a:off x="990651" y="3068960"/>
            <a:ext cx="2808312" cy="0"/>
          </a:xfrm>
          <a:prstGeom prst="line">
            <a:avLst/>
          </a:prstGeom>
          <a:noFill/>
          <a:ln w="38100">
            <a:solidFill>
              <a:schemeClr val="tx1"/>
            </a:solidFill>
            <a:round/>
            <a:headEnd/>
            <a:tailEnd type="triangle" w="lg" len="med"/>
          </a:ln>
        </p:spPr>
        <p:txBody>
          <a:bodyPr lIns="95271" tIns="47636" rIns="95271" bIns="47636"/>
          <a:lstStyle/>
          <a:p>
            <a:endParaRPr lang="en-US"/>
          </a:p>
        </p:txBody>
      </p:sp>
      <p:grpSp>
        <p:nvGrpSpPr>
          <p:cNvPr id="54" name="Group 53"/>
          <p:cNvGrpSpPr/>
          <p:nvPr/>
        </p:nvGrpSpPr>
        <p:grpSpPr>
          <a:xfrm>
            <a:off x="2411760" y="2479763"/>
            <a:ext cx="4968552" cy="373173"/>
            <a:chOff x="2411760" y="2479763"/>
            <a:chExt cx="4968552" cy="373173"/>
          </a:xfrm>
        </p:grpSpPr>
        <p:sp>
          <p:nvSpPr>
            <p:cNvPr id="46" name="Text Box 11"/>
            <p:cNvSpPr txBox="1">
              <a:spLocks noChangeArrowheads="1"/>
            </p:cNvSpPr>
            <p:nvPr/>
          </p:nvSpPr>
          <p:spPr bwMode="auto">
            <a:xfrm>
              <a:off x="5868144" y="2479763"/>
              <a:ext cx="1512168" cy="373173"/>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sv-SE" sz="1800" b="1" dirty="0" smtClean="0">
                  <a:solidFill>
                    <a:schemeClr val="tx1"/>
                  </a:solidFill>
                  <a:latin typeface="Tahoma" pitchFamily="34" charset="0"/>
                </a:rPr>
                <a:t>Thresholds</a:t>
              </a:r>
              <a:endParaRPr lang="sv-SE" sz="1800" b="1" dirty="0">
                <a:solidFill>
                  <a:schemeClr val="tx1"/>
                </a:solidFill>
                <a:latin typeface="Tahoma" pitchFamily="34" charset="0"/>
              </a:endParaRPr>
            </a:p>
          </p:txBody>
        </p:sp>
        <p:sp>
          <p:nvSpPr>
            <p:cNvPr id="31771" name="Text Box 11"/>
            <p:cNvSpPr txBox="1">
              <a:spLocks noChangeArrowheads="1"/>
            </p:cNvSpPr>
            <p:nvPr/>
          </p:nvSpPr>
          <p:spPr bwMode="auto">
            <a:xfrm>
              <a:off x="2411760" y="2479763"/>
              <a:ext cx="1340086" cy="373173"/>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en-GB" sz="1800" b="1" dirty="0" err="1" smtClean="0">
                  <a:solidFill>
                    <a:schemeClr val="tx1"/>
                  </a:solidFill>
                  <a:latin typeface="Tahoma" pitchFamily="34" charset="0"/>
                </a:rPr>
                <a:t>EchoFixer</a:t>
              </a:r>
              <a:endParaRPr lang="sv-SE" sz="1800" b="1" dirty="0">
                <a:solidFill>
                  <a:schemeClr val="tx1"/>
                </a:solidFill>
                <a:latin typeface="Tahoma" pitchFamily="34" charset="0"/>
              </a:endParaRPr>
            </a:p>
          </p:txBody>
        </p:sp>
        <p:sp>
          <p:nvSpPr>
            <p:cNvPr id="37" name="Text Box 11"/>
            <p:cNvSpPr txBox="1">
              <a:spLocks noChangeArrowheads="1"/>
            </p:cNvSpPr>
            <p:nvPr/>
          </p:nvSpPr>
          <p:spPr bwMode="auto">
            <a:xfrm>
              <a:off x="3707904" y="2479763"/>
              <a:ext cx="1512168" cy="373173"/>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sv-SE" sz="1800" b="1" dirty="0" smtClean="0">
                  <a:solidFill>
                    <a:schemeClr val="tx1"/>
                  </a:solidFill>
                  <a:latin typeface="Tahoma" pitchFamily="34" charset="0"/>
                </a:rPr>
                <a:t>Corrections</a:t>
              </a:r>
              <a:endParaRPr lang="sv-SE" sz="1800" b="1" dirty="0">
                <a:solidFill>
                  <a:schemeClr val="tx1"/>
                </a:solidFill>
                <a:latin typeface="Tahoma" pitchFamily="34" charset="0"/>
              </a:endParaRPr>
            </a:p>
          </p:txBody>
        </p:sp>
        <p:sp>
          <p:nvSpPr>
            <p:cNvPr id="45" name="Text Box 11"/>
            <p:cNvSpPr txBox="1">
              <a:spLocks noChangeArrowheads="1"/>
            </p:cNvSpPr>
            <p:nvPr/>
          </p:nvSpPr>
          <p:spPr bwMode="auto">
            <a:xfrm>
              <a:off x="5148064" y="2479763"/>
              <a:ext cx="792088" cy="373173"/>
            </a:xfrm>
            <a:prstGeom prst="rect">
              <a:avLst/>
            </a:prstGeom>
            <a:solidFill>
              <a:schemeClr val="bg1"/>
            </a:solidFill>
            <a:ln w="25400" algn="ctr">
              <a:solidFill>
                <a:schemeClr val="tx1"/>
              </a:solidFill>
              <a:miter lim="800000"/>
              <a:headEnd/>
              <a:tailEnd/>
            </a:ln>
          </p:spPr>
          <p:txBody>
            <a:bodyPr wrap="square" lIns="95244" tIns="47622" rIns="95244" bIns="47622">
              <a:spAutoFit/>
            </a:bodyPr>
            <a:lstStyle/>
            <a:p>
              <a:r>
                <a:rPr lang="sv-SE" sz="1800" b="1" dirty="0" smtClean="0">
                  <a:solidFill>
                    <a:schemeClr val="tx1"/>
                  </a:solidFill>
                  <a:latin typeface="Tahoma" pitchFamily="34" charset="0"/>
                </a:rPr>
                <a:t>Filter</a:t>
              </a:r>
              <a:endParaRPr lang="sv-SE" sz="1800" b="1" dirty="0">
                <a:solidFill>
                  <a:schemeClr val="tx1"/>
                </a:solidFill>
                <a:latin typeface="Tahoma" pitchFamily="34" charset="0"/>
              </a:endParaRPr>
            </a:p>
          </p:txBody>
        </p:sp>
      </p:grpSp>
      <p:sp>
        <p:nvSpPr>
          <p:cNvPr id="61" name="Line 14"/>
          <p:cNvSpPr>
            <a:spLocks noChangeShapeType="1"/>
          </p:cNvSpPr>
          <p:nvPr/>
        </p:nvSpPr>
        <p:spPr bwMode="auto">
          <a:xfrm>
            <a:off x="6939880" y="3060576"/>
            <a:ext cx="8384" cy="368424"/>
          </a:xfrm>
          <a:prstGeom prst="line">
            <a:avLst/>
          </a:prstGeom>
          <a:noFill/>
          <a:ln w="38100">
            <a:solidFill>
              <a:schemeClr val="tx1"/>
            </a:solidFill>
            <a:round/>
            <a:headEnd/>
            <a:tailEnd type="triangle" w="lg" len="med"/>
          </a:ln>
        </p:spPr>
        <p:txBody>
          <a:bodyPr lIns="95271" tIns="47636" rIns="95271" bIns="47636"/>
          <a:lstStyle/>
          <a:p>
            <a:endParaRPr lang="en-US" dirty="0"/>
          </a:p>
        </p:txBody>
      </p:sp>
      <p:sp>
        <p:nvSpPr>
          <p:cNvPr id="31" name="Line 14"/>
          <p:cNvSpPr>
            <a:spLocks noChangeShapeType="1"/>
          </p:cNvSpPr>
          <p:nvPr/>
        </p:nvSpPr>
        <p:spPr bwMode="auto">
          <a:xfrm flipV="1">
            <a:off x="1000175" y="3068960"/>
            <a:ext cx="0" cy="432048"/>
          </a:xfrm>
          <a:prstGeom prst="line">
            <a:avLst/>
          </a:prstGeom>
          <a:noFill/>
          <a:ln w="38100">
            <a:solidFill>
              <a:schemeClr val="tx1"/>
            </a:solidFill>
            <a:round/>
            <a:headEnd/>
            <a:tailEnd type="none" w="lg" len="med"/>
          </a:ln>
        </p:spPr>
        <p:txBody>
          <a:bodyPr lIns="95271" tIns="47636" rIns="95271" bIns="47636"/>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blinds(horizontal)">
                                      <p:cBhvr>
                                        <p:cTn id="7" dur="500"/>
                                        <p:tgtEl>
                                          <p:spTgt spid="250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title"/>
          </p:nvPr>
        </p:nvSpPr>
        <p:spPr/>
        <p:txBody>
          <a:bodyPr/>
          <a:lstStyle/>
          <a:p>
            <a:pPr defTabSz="878396">
              <a:defRPr/>
            </a:pPr>
            <a:r>
              <a:rPr lang="en-US" sz="2900" dirty="0" smtClean="0"/>
              <a:t>Antenna Selection </a:t>
            </a:r>
            <a:endParaRPr lang="en-US" sz="2900" dirty="0"/>
          </a:p>
        </p:txBody>
      </p:sp>
      <p:sp>
        <p:nvSpPr>
          <p:cNvPr id="43011" name="Rectangle 4"/>
          <p:cNvSpPr>
            <a:spLocks noGrp="1" noChangeArrowheads="1"/>
          </p:cNvSpPr>
          <p:nvPr>
            <p:ph sz="half" idx="1"/>
          </p:nvPr>
        </p:nvSpPr>
        <p:spPr>
          <a:xfrm>
            <a:off x="467544" y="1124744"/>
            <a:ext cx="4968552" cy="4546600"/>
          </a:xfrm>
        </p:spPr>
        <p:txBody>
          <a:bodyPr/>
          <a:lstStyle/>
          <a:p>
            <a:pPr marL="327025" indent="-327025" defTabSz="877888"/>
            <a:r>
              <a:rPr lang="en-US" sz="2000" dirty="0" smtClean="0"/>
              <a:t>Selection of correct antenna is important for accurate measurement</a:t>
            </a:r>
          </a:p>
          <a:p>
            <a:pPr marL="327025" indent="-327025" defTabSz="877888"/>
            <a:r>
              <a:rPr lang="en-US" sz="2000" dirty="0" smtClean="0"/>
              <a:t>Select for Still-pipe:</a:t>
            </a:r>
          </a:p>
          <a:p>
            <a:pPr marL="733425" lvl="1" indent="-327025" defTabSz="877888"/>
            <a:r>
              <a:rPr lang="en-US" sz="1600" dirty="0" smtClean="0"/>
              <a:t>Correct array size</a:t>
            </a:r>
          </a:p>
          <a:p>
            <a:pPr marL="733425" lvl="1" indent="-327025" defTabSz="877888"/>
            <a:r>
              <a:rPr lang="en-US" sz="1600" u="sng" dirty="0" smtClean="0"/>
              <a:t>Accurate</a:t>
            </a:r>
            <a:r>
              <a:rPr lang="en-US" sz="1600" dirty="0" smtClean="0"/>
              <a:t> pipe inner diameter</a:t>
            </a:r>
          </a:p>
          <a:p>
            <a:pPr marL="733425" lvl="1" indent="-327025" defTabSz="877888"/>
            <a:endParaRPr lang="en-US" sz="1600" u="sng" dirty="0" smtClean="0"/>
          </a:p>
          <a:p>
            <a:pPr marL="327025" indent="-327025" defTabSz="877888"/>
            <a:r>
              <a:rPr lang="en-US" sz="2000" dirty="0" smtClean="0"/>
              <a:t>Horn and Parabolic antenna</a:t>
            </a:r>
            <a:br>
              <a:rPr lang="en-US" sz="2000" dirty="0" smtClean="0"/>
            </a:br>
            <a:r>
              <a:rPr lang="en-US" sz="2000" dirty="0" smtClean="0"/>
              <a:t>is more straightforward</a:t>
            </a:r>
          </a:p>
          <a:p>
            <a:pPr marL="327025" indent="-327025" defTabSz="877888"/>
            <a:endParaRPr lang="en-US" sz="2000" dirty="0" smtClean="0"/>
          </a:p>
        </p:txBody>
      </p:sp>
      <p:pic>
        <p:nvPicPr>
          <p:cNvPr id="50177" name="Picture 1"/>
          <p:cNvPicPr>
            <a:picLocks noChangeAspect="1" noChangeArrowheads="1"/>
          </p:cNvPicPr>
          <p:nvPr/>
        </p:nvPicPr>
        <p:blipFill>
          <a:blip r:embed="rId3" cstate="print"/>
          <a:srcRect/>
          <a:stretch>
            <a:fillRect/>
          </a:stretch>
        </p:blipFill>
        <p:spPr bwMode="auto">
          <a:xfrm>
            <a:off x="5580112" y="1124744"/>
            <a:ext cx="3267423" cy="2540590"/>
          </a:xfrm>
          <a:prstGeom prst="rect">
            <a:avLst/>
          </a:prstGeom>
          <a:noFill/>
          <a:ln w="9525">
            <a:noFill/>
            <a:miter lim="800000"/>
            <a:headEnd/>
            <a:tailEnd/>
          </a:ln>
        </p:spPr>
      </p:pic>
      <p:pic>
        <p:nvPicPr>
          <p:cNvPr id="50178" name="Picture 2"/>
          <p:cNvPicPr>
            <a:picLocks noChangeAspect="1" noChangeArrowheads="1"/>
          </p:cNvPicPr>
          <p:nvPr/>
        </p:nvPicPr>
        <p:blipFill>
          <a:blip r:embed="rId4" cstate="print"/>
          <a:srcRect/>
          <a:stretch>
            <a:fillRect/>
          </a:stretch>
        </p:blipFill>
        <p:spPr bwMode="auto">
          <a:xfrm>
            <a:off x="4572000" y="3501008"/>
            <a:ext cx="3241302" cy="25202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a:t>Gauge firmware</a:t>
            </a:r>
          </a:p>
        </p:txBody>
      </p:sp>
      <p:sp>
        <p:nvSpPr>
          <p:cNvPr id="10245" name="Rectangle 5"/>
          <p:cNvSpPr>
            <a:spLocks noGrp="1" noChangeArrowheads="1"/>
          </p:cNvSpPr>
          <p:nvPr>
            <p:ph type="body" idx="1"/>
          </p:nvPr>
        </p:nvSpPr>
        <p:spPr/>
        <p:txBody>
          <a:bodyPr/>
          <a:lstStyle/>
          <a:p>
            <a:r>
              <a:rPr lang="en-US" dirty="0"/>
              <a:t>The gauge firmware consists of two parts:</a:t>
            </a:r>
          </a:p>
          <a:p>
            <a:pPr lvl="1"/>
            <a:r>
              <a:rPr lang="en-US" b="1" dirty="0"/>
              <a:t>Boot</a:t>
            </a:r>
            <a:r>
              <a:rPr lang="en-US" dirty="0"/>
              <a:t> program</a:t>
            </a:r>
          </a:p>
          <a:p>
            <a:pPr lvl="1"/>
            <a:r>
              <a:rPr lang="en-US" b="1" dirty="0"/>
              <a:t>Application</a:t>
            </a:r>
            <a:r>
              <a:rPr lang="en-US" dirty="0"/>
              <a:t> program</a:t>
            </a:r>
          </a:p>
          <a:p>
            <a:pPr lvl="1"/>
            <a:endParaRPr lang="en-US" dirty="0"/>
          </a:p>
          <a:p>
            <a:r>
              <a:rPr lang="en-US" dirty="0"/>
              <a:t>Both are stored in same memory chip on the processor board</a:t>
            </a:r>
          </a:p>
          <a:p>
            <a:pPr lvl="1"/>
            <a:r>
              <a:rPr lang="en-US" dirty="0"/>
              <a:t>In PRO, on the TGE-board</a:t>
            </a:r>
          </a:p>
          <a:p>
            <a:pPr lvl="1"/>
            <a:r>
              <a:rPr lang="en-US" dirty="0"/>
              <a:t>In REX, on the </a:t>
            </a:r>
            <a:r>
              <a:rPr lang="en-US" dirty="0" smtClean="0"/>
              <a:t>SPC-board</a:t>
            </a:r>
          </a:p>
          <a:p>
            <a:pPr lvl="1"/>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title"/>
          </p:nvPr>
        </p:nvSpPr>
        <p:spPr/>
        <p:txBody>
          <a:bodyPr/>
          <a:lstStyle/>
          <a:p>
            <a:pPr defTabSz="878396">
              <a:defRPr/>
            </a:pPr>
            <a:r>
              <a:rPr lang="en-US" sz="2900" dirty="0" smtClean="0"/>
              <a:t>Antenna Selection, Pipe measurement</a:t>
            </a:r>
            <a:endParaRPr lang="en-US" sz="2900" dirty="0"/>
          </a:p>
        </p:txBody>
      </p:sp>
      <p:sp>
        <p:nvSpPr>
          <p:cNvPr id="43011" name="Rectangle 4"/>
          <p:cNvSpPr>
            <a:spLocks noGrp="1" noChangeArrowheads="1"/>
          </p:cNvSpPr>
          <p:nvPr>
            <p:ph sz="half" idx="1"/>
          </p:nvPr>
        </p:nvSpPr>
        <p:spPr>
          <a:xfrm>
            <a:off x="571500" y="1206500"/>
            <a:ext cx="4857750" cy="4546600"/>
          </a:xfrm>
        </p:spPr>
        <p:txBody>
          <a:bodyPr/>
          <a:lstStyle/>
          <a:p>
            <a:pPr marL="327025" indent="-327025" defTabSz="877888"/>
            <a:r>
              <a:rPr lang="en-US" sz="2000" dirty="0" smtClean="0"/>
              <a:t>Propagation speed is lower in pipes </a:t>
            </a:r>
            <a:br>
              <a:rPr lang="en-US" sz="2000" dirty="0" smtClean="0"/>
            </a:br>
            <a:r>
              <a:rPr lang="en-US" sz="2000" dirty="0" smtClean="0"/>
              <a:t>than in free space.</a:t>
            </a:r>
          </a:p>
          <a:p>
            <a:pPr marL="327025" indent="-327025" defTabSz="877888"/>
            <a:r>
              <a:rPr lang="en-US" sz="2000" dirty="0" smtClean="0"/>
              <a:t>Compensation is needed in </a:t>
            </a:r>
            <a:br>
              <a:rPr lang="en-US" sz="2000" dirty="0" smtClean="0"/>
            </a:br>
            <a:r>
              <a:rPr lang="en-US" sz="2000" dirty="0" smtClean="0"/>
              <a:t>order to maintain specified accuracy</a:t>
            </a:r>
          </a:p>
          <a:p>
            <a:pPr marL="327025" indent="-327025" defTabSz="877888"/>
            <a:r>
              <a:rPr lang="en-US" sz="2000" dirty="0" smtClean="0"/>
              <a:t>Selection of Pipe antennas drives </a:t>
            </a:r>
            <a:br>
              <a:rPr lang="en-US" sz="2000" dirty="0" smtClean="0"/>
            </a:br>
            <a:r>
              <a:rPr lang="en-US" sz="2000" dirty="0" smtClean="0"/>
              <a:t>gain characteristics.</a:t>
            </a:r>
          </a:p>
          <a:p>
            <a:pPr marL="327025" indent="-327025" defTabSz="877888"/>
            <a:r>
              <a:rPr lang="en-US" sz="2000" dirty="0" smtClean="0"/>
              <a:t>Pipe diameter drives propagation speed compensation.</a:t>
            </a:r>
          </a:p>
          <a:p>
            <a:pPr marL="327025" indent="-327025" defTabSz="877888"/>
            <a:r>
              <a:rPr lang="en-US" sz="2000" dirty="0" smtClean="0"/>
              <a:t>Incorrect setting will give scale </a:t>
            </a:r>
            <a:br>
              <a:rPr lang="en-US" sz="2000" dirty="0" smtClean="0"/>
            </a:br>
            <a:r>
              <a:rPr lang="en-US" sz="2000" dirty="0" smtClean="0"/>
              <a:t>factor errors.</a:t>
            </a:r>
          </a:p>
          <a:p>
            <a:pPr marL="327025" indent="-327025" defTabSz="877888"/>
            <a:r>
              <a:rPr lang="en-US" sz="2000" dirty="0" smtClean="0"/>
              <a:t>Propagation mode:</a:t>
            </a:r>
          </a:p>
          <a:p>
            <a:pPr marL="712788" lvl="1" indent="-273050" defTabSz="877888"/>
            <a:r>
              <a:rPr lang="en-US" sz="1800" dirty="0" smtClean="0"/>
              <a:t>Linear mode: LPG/LNG</a:t>
            </a:r>
          </a:p>
          <a:p>
            <a:pPr marL="712788" lvl="1" indent="-273050" defTabSz="877888"/>
            <a:r>
              <a:rPr lang="en-US" sz="1800" dirty="0" smtClean="0"/>
              <a:t>Low Loss Mode: Array Still-pipe</a:t>
            </a:r>
          </a:p>
        </p:txBody>
      </p:sp>
      <p:pic>
        <p:nvPicPr>
          <p:cNvPr id="7" name="Picture 2"/>
          <p:cNvPicPr>
            <a:picLocks noChangeAspect="1" noChangeArrowheads="1"/>
          </p:cNvPicPr>
          <p:nvPr/>
        </p:nvPicPr>
        <p:blipFill>
          <a:blip r:embed="rId3" cstate="print"/>
          <a:srcRect l="58949" t="16667" r="5414" b="15278"/>
          <a:stretch>
            <a:fillRect/>
          </a:stretch>
        </p:blipFill>
        <p:spPr bwMode="auto">
          <a:xfrm>
            <a:off x="5868144" y="1268760"/>
            <a:ext cx="2520280" cy="3742234"/>
          </a:xfrm>
          <a:prstGeom prst="rect">
            <a:avLst/>
          </a:prstGeom>
          <a:noFill/>
          <a:ln w="2857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a:defRPr/>
            </a:pPr>
            <a:r>
              <a:rPr lang="sv-SE" sz="2900" dirty="0" smtClean="0"/>
              <a:t>Antenna Selection , User defined </a:t>
            </a:r>
            <a:endParaRPr lang="sv-SE" sz="2900" dirty="0"/>
          </a:p>
        </p:txBody>
      </p:sp>
      <p:sp>
        <p:nvSpPr>
          <p:cNvPr id="4100" name="Rectangle 8"/>
          <p:cNvSpPr>
            <a:spLocks noGrp="1" noChangeArrowheads="1"/>
          </p:cNvSpPr>
          <p:nvPr>
            <p:ph sz="half" idx="1"/>
          </p:nvPr>
        </p:nvSpPr>
        <p:spPr/>
        <p:txBody>
          <a:bodyPr/>
          <a:lstStyle/>
          <a:p>
            <a:r>
              <a:rPr lang="en-US" sz="2400" dirty="0" smtClean="0"/>
              <a:t>Predefined Antennas available for all types</a:t>
            </a:r>
          </a:p>
          <a:p>
            <a:r>
              <a:rPr lang="en-US" sz="2400" dirty="0" smtClean="0"/>
              <a:t>When a predefined antenna is not available,  </a:t>
            </a:r>
            <a:r>
              <a:rPr lang="en-US" sz="2400" i="1" dirty="0" smtClean="0"/>
              <a:t>User Defined Antennas </a:t>
            </a:r>
            <a:r>
              <a:rPr lang="en-US" sz="2400" dirty="0" smtClean="0"/>
              <a:t>can be selected</a:t>
            </a:r>
          </a:p>
          <a:p>
            <a:r>
              <a:rPr lang="en-US" sz="2400" dirty="0" smtClean="0"/>
              <a:t>Depending on the Antenna type, the gauge will configure itself for the correct IF-filter type</a:t>
            </a:r>
          </a:p>
          <a:p>
            <a:r>
              <a:rPr lang="sv-SE" sz="2400" dirty="0" smtClean="0"/>
              <a:t>No compensation needed</a:t>
            </a:r>
          </a:p>
        </p:txBody>
      </p:sp>
      <p:pic>
        <p:nvPicPr>
          <p:cNvPr id="8" name="Picture 1"/>
          <p:cNvPicPr>
            <a:picLocks noChangeAspect="1" noChangeArrowheads="1"/>
          </p:cNvPicPr>
          <p:nvPr/>
        </p:nvPicPr>
        <p:blipFill>
          <a:blip r:embed="rId2" cstate="print"/>
          <a:srcRect l="58514" t="16462" r="5829" b="15339"/>
          <a:stretch>
            <a:fillRect/>
          </a:stretch>
        </p:blipFill>
        <p:spPr bwMode="auto">
          <a:xfrm>
            <a:off x="5751710" y="1341168"/>
            <a:ext cx="2420690" cy="3600000"/>
          </a:xfrm>
          <a:prstGeom prst="rect">
            <a:avLst/>
          </a:prstGeom>
          <a:noFill/>
          <a:ln w="25400">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defTabSz="843260">
              <a:defRPr/>
            </a:pPr>
            <a:r>
              <a:rPr lang="en-US" dirty="0" smtClean="0"/>
              <a:t>Tank Shape</a:t>
            </a:r>
            <a:endParaRPr lang="en-US" dirty="0"/>
          </a:p>
        </p:txBody>
      </p:sp>
      <p:sp>
        <p:nvSpPr>
          <p:cNvPr id="46083" name="Rectangle 3"/>
          <p:cNvSpPr>
            <a:spLocks noGrp="1" noChangeArrowheads="1"/>
          </p:cNvSpPr>
          <p:nvPr>
            <p:ph sz="half" idx="1"/>
          </p:nvPr>
        </p:nvSpPr>
        <p:spPr>
          <a:xfrm>
            <a:off x="571500" y="1206500"/>
            <a:ext cx="4936604" cy="4546600"/>
          </a:xfrm>
        </p:spPr>
        <p:txBody>
          <a:bodyPr/>
          <a:lstStyle/>
          <a:p>
            <a:pPr marL="420688" indent="-420688" defTabSz="842963"/>
            <a:r>
              <a:rPr lang="en-US" dirty="0" smtClean="0"/>
              <a:t>Easy for user to select </a:t>
            </a:r>
            <a:r>
              <a:rPr lang="en-US" b="1" dirty="0" smtClean="0"/>
              <a:t>Tank type</a:t>
            </a:r>
            <a:r>
              <a:rPr lang="en-US" dirty="0" smtClean="0"/>
              <a:t> and </a:t>
            </a:r>
            <a:r>
              <a:rPr lang="en-US" b="1" dirty="0" smtClean="0"/>
              <a:t>Tank bottom type</a:t>
            </a:r>
            <a:endParaRPr lang="en-US" dirty="0" smtClean="0"/>
          </a:p>
          <a:p>
            <a:pPr marL="420688" indent="-420688" defTabSz="842963"/>
            <a:r>
              <a:rPr lang="en-US" dirty="0" smtClean="0"/>
              <a:t>Selection optimize settings for:</a:t>
            </a:r>
          </a:p>
          <a:p>
            <a:pPr marL="827088" lvl="1" indent="-420688" defTabSz="842963"/>
            <a:r>
              <a:rPr lang="en-US" dirty="0" smtClean="0"/>
              <a:t>various tank geometries</a:t>
            </a:r>
          </a:p>
          <a:p>
            <a:pPr marL="827088" lvl="1" indent="-420688" defTabSz="842963"/>
            <a:r>
              <a:rPr lang="en-US" dirty="0" smtClean="0"/>
              <a:t>measurements close to the tank bottom</a:t>
            </a:r>
          </a:p>
          <a:p>
            <a:pPr marL="420688" indent="-420688" defTabSz="842963"/>
            <a:endParaRPr lang="en-US" dirty="0" smtClean="0"/>
          </a:p>
        </p:txBody>
      </p:sp>
      <p:pic>
        <p:nvPicPr>
          <p:cNvPr id="62465" name="Picture 1"/>
          <p:cNvPicPr>
            <a:picLocks noChangeAspect="1" noChangeArrowheads="1"/>
          </p:cNvPicPr>
          <p:nvPr/>
        </p:nvPicPr>
        <p:blipFill>
          <a:blip r:embed="rId3" cstate="print"/>
          <a:srcRect l="60698" t="27124" r="18190" b="33885"/>
          <a:stretch>
            <a:fillRect/>
          </a:stretch>
        </p:blipFill>
        <p:spPr bwMode="auto">
          <a:xfrm>
            <a:off x="5868144" y="1196752"/>
            <a:ext cx="1152128" cy="1656184"/>
          </a:xfrm>
          <a:prstGeom prst="rect">
            <a:avLst/>
          </a:prstGeom>
          <a:noFill/>
          <a:ln>
            <a:noFill/>
          </a:ln>
        </p:spPr>
      </p:pic>
      <p:pic>
        <p:nvPicPr>
          <p:cNvPr id="62466" name="Picture 2"/>
          <p:cNvPicPr>
            <a:picLocks noChangeAspect="1" noChangeArrowheads="1"/>
          </p:cNvPicPr>
          <p:nvPr/>
        </p:nvPicPr>
        <p:blipFill>
          <a:blip r:embed="rId4" cstate="print"/>
          <a:srcRect l="62046" t="23766" r="18153" b="32097"/>
          <a:stretch>
            <a:fillRect/>
          </a:stretch>
        </p:blipFill>
        <p:spPr bwMode="auto">
          <a:xfrm>
            <a:off x="5220072" y="3717032"/>
            <a:ext cx="1080120" cy="1872208"/>
          </a:xfrm>
          <a:prstGeom prst="rect">
            <a:avLst/>
          </a:prstGeom>
          <a:noFill/>
          <a:ln w="9525">
            <a:noFill/>
            <a:miter lim="800000"/>
            <a:headEnd/>
            <a:tailEnd/>
          </a:ln>
        </p:spPr>
      </p:pic>
      <p:pic>
        <p:nvPicPr>
          <p:cNvPr id="62467" name="Picture 3"/>
          <p:cNvPicPr>
            <a:picLocks noChangeAspect="1" noChangeArrowheads="1"/>
          </p:cNvPicPr>
          <p:nvPr/>
        </p:nvPicPr>
        <p:blipFill>
          <a:blip r:embed="rId5" cstate="print"/>
          <a:srcRect l="53456" t="23766" r="12221" b="30399"/>
          <a:stretch>
            <a:fillRect/>
          </a:stretch>
        </p:blipFill>
        <p:spPr bwMode="auto">
          <a:xfrm>
            <a:off x="2987824" y="4653136"/>
            <a:ext cx="1872208" cy="1944216"/>
          </a:xfrm>
          <a:prstGeom prst="rect">
            <a:avLst/>
          </a:prstGeom>
          <a:noFill/>
          <a:ln w="9525">
            <a:noFill/>
            <a:miter lim="800000"/>
            <a:headEnd/>
            <a:tailEnd/>
          </a:ln>
        </p:spPr>
      </p:pic>
      <p:pic>
        <p:nvPicPr>
          <p:cNvPr id="62468" name="Picture 4"/>
          <p:cNvPicPr>
            <a:picLocks noChangeAspect="1" noChangeArrowheads="1"/>
          </p:cNvPicPr>
          <p:nvPr/>
        </p:nvPicPr>
        <p:blipFill>
          <a:blip r:embed="rId6" cstate="print"/>
          <a:srcRect l="54125" t="23766" r="11552" b="30399"/>
          <a:stretch>
            <a:fillRect/>
          </a:stretch>
        </p:blipFill>
        <p:spPr bwMode="auto">
          <a:xfrm>
            <a:off x="6732240" y="3861048"/>
            <a:ext cx="1872208" cy="1944216"/>
          </a:xfrm>
          <a:prstGeom prst="rect">
            <a:avLst/>
          </a:prstGeom>
          <a:noFill/>
          <a:ln w="9525">
            <a:noFill/>
            <a:miter lim="800000"/>
            <a:headEnd/>
            <a:tailEnd/>
          </a:ln>
        </p:spPr>
      </p:pic>
      <p:pic>
        <p:nvPicPr>
          <p:cNvPr id="2" name="Picture 1"/>
          <p:cNvPicPr>
            <a:picLocks noChangeAspect="1" noChangeArrowheads="1"/>
          </p:cNvPicPr>
          <p:nvPr/>
        </p:nvPicPr>
        <p:blipFill>
          <a:blip r:embed="rId7" cstate="print"/>
          <a:srcRect l="54776" t="23739" r="12221" b="30477"/>
          <a:stretch>
            <a:fillRect/>
          </a:stretch>
        </p:blipFill>
        <p:spPr bwMode="auto">
          <a:xfrm>
            <a:off x="7092280" y="1772816"/>
            <a:ext cx="1800200" cy="19442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defTabSz="843260">
              <a:defRPr/>
            </a:pPr>
            <a:r>
              <a:rPr lang="en-US" dirty="0" smtClean="0"/>
              <a:t>Tank </a:t>
            </a:r>
            <a:r>
              <a:rPr lang="en-US" dirty="0"/>
              <a:t>Environment</a:t>
            </a:r>
          </a:p>
        </p:txBody>
      </p:sp>
      <p:sp>
        <p:nvSpPr>
          <p:cNvPr id="47107" name="Rectangle 3"/>
          <p:cNvSpPr>
            <a:spLocks noGrp="1" noChangeArrowheads="1"/>
          </p:cNvSpPr>
          <p:nvPr>
            <p:ph sz="half" idx="1"/>
          </p:nvPr>
        </p:nvSpPr>
        <p:spPr>
          <a:xfrm>
            <a:off x="467544" y="1186656"/>
            <a:ext cx="4464496" cy="4546600"/>
          </a:xfrm>
        </p:spPr>
        <p:txBody>
          <a:bodyPr/>
          <a:lstStyle/>
          <a:p>
            <a:pPr marL="420688" indent="-420688" defTabSz="842963"/>
            <a:r>
              <a:rPr lang="en-US" sz="2400" dirty="0" smtClean="0"/>
              <a:t>Selection optimize settings for  product condition in the Tank</a:t>
            </a:r>
          </a:p>
          <a:p>
            <a:pPr marL="420688" indent="-420688" defTabSz="842963"/>
            <a:r>
              <a:rPr lang="en-US" sz="2400" dirty="0" smtClean="0"/>
              <a:t>Easy for user to set product condition, rather than changing parameters using Holding register</a:t>
            </a:r>
          </a:p>
          <a:p>
            <a:pPr lvl="1"/>
            <a:r>
              <a:rPr lang="en-US" sz="2000" dirty="0" smtClean="0"/>
              <a:t>Foam</a:t>
            </a:r>
          </a:p>
          <a:p>
            <a:pPr lvl="1"/>
            <a:r>
              <a:rPr lang="en-US" sz="2000" dirty="0" smtClean="0"/>
              <a:t>Turbulent Surface</a:t>
            </a:r>
          </a:p>
          <a:p>
            <a:pPr lvl="1"/>
            <a:r>
              <a:rPr lang="en-US" sz="2000" dirty="0" smtClean="0"/>
              <a:t>Rapid Level Changes</a:t>
            </a:r>
          </a:p>
          <a:p>
            <a:pPr lvl="1"/>
            <a:r>
              <a:rPr lang="en-US" sz="2000" dirty="0" smtClean="0"/>
              <a:t>Solid Products</a:t>
            </a:r>
          </a:p>
          <a:p>
            <a:pPr lvl="1"/>
            <a:r>
              <a:rPr lang="en-US" sz="2000" dirty="0" smtClean="0"/>
              <a:t>Product Dielectric Range</a:t>
            </a:r>
          </a:p>
          <a:p>
            <a:pPr marL="420688" indent="-420688" defTabSz="842963"/>
            <a:endParaRPr lang="en-US" sz="2400" dirty="0" smtClean="0"/>
          </a:p>
          <a:p>
            <a:pPr marL="420688" indent="-420688" defTabSz="842963"/>
            <a:endParaRPr lang="en-US" sz="2400" dirty="0" smtClean="0"/>
          </a:p>
        </p:txBody>
      </p:sp>
      <p:pic>
        <p:nvPicPr>
          <p:cNvPr id="68610" name="Picture 2"/>
          <p:cNvPicPr>
            <a:picLocks noChangeAspect="1" noChangeArrowheads="1"/>
          </p:cNvPicPr>
          <p:nvPr/>
        </p:nvPicPr>
        <p:blipFill>
          <a:blip r:embed="rId3" cstate="print"/>
          <a:srcRect/>
          <a:stretch>
            <a:fillRect/>
          </a:stretch>
        </p:blipFill>
        <p:spPr bwMode="auto">
          <a:xfrm>
            <a:off x="4932040" y="1124744"/>
            <a:ext cx="4008139" cy="31197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t>Surface Echo tracking</a:t>
            </a:r>
            <a:endParaRPr lang="sv-SE"/>
          </a:p>
        </p:txBody>
      </p:sp>
      <p:sp>
        <p:nvSpPr>
          <p:cNvPr id="48131" name="Rectangle 6"/>
          <p:cNvSpPr>
            <a:spLocks noGrp="1" noChangeArrowheads="1"/>
          </p:cNvSpPr>
          <p:nvPr>
            <p:ph sz="half" idx="1"/>
          </p:nvPr>
        </p:nvSpPr>
        <p:spPr>
          <a:xfrm>
            <a:off x="467544" y="1206500"/>
            <a:ext cx="4095750" cy="4546600"/>
          </a:xfrm>
        </p:spPr>
        <p:txBody>
          <a:bodyPr/>
          <a:lstStyle/>
          <a:p>
            <a:r>
              <a:rPr lang="en-US" sz="2400" dirty="0" smtClean="0"/>
              <a:t>Parameters to use if settings in Tank Environment window is not helping</a:t>
            </a:r>
          </a:p>
          <a:p>
            <a:r>
              <a:rPr lang="en-US" sz="2400" dirty="0" smtClean="0"/>
              <a:t>These will override selections made in the Tank Environment window</a:t>
            </a:r>
          </a:p>
          <a:p>
            <a:endParaRPr lang="sv-SE" sz="2400" dirty="0" smtClean="0"/>
          </a:p>
        </p:txBody>
      </p:sp>
      <p:pic>
        <p:nvPicPr>
          <p:cNvPr id="69634" name="Picture 2"/>
          <p:cNvPicPr>
            <a:picLocks noChangeAspect="1" noChangeArrowheads="1"/>
          </p:cNvPicPr>
          <p:nvPr/>
        </p:nvPicPr>
        <p:blipFill>
          <a:blip r:embed="rId3" cstate="print"/>
          <a:srcRect/>
          <a:stretch>
            <a:fillRect/>
          </a:stretch>
        </p:blipFill>
        <p:spPr bwMode="auto">
          <a:xfrm>
            <a:off x="4499992" y="1556792"/>
            <a:ext cx="4043164" cy="402882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5"/>
          <p:cNvSpPr>
            <a:spLocks noGrp="1" noChangeArrowheads="1"/>
          </p:cNvSpPr>
          <p:nvPr>
            <p:ph type="title"/>
          </p:nvPr>
        </p:nvSpPr>
        <p:spPr/>
        <p:txBody>
          <a:bodyPr/>
          <a:lstStyle/>
          <a:p>
            <a:pPr>
              <a:defRPr/>
            </a:pPr>
            <a:r>
              <a:rPr lang="sv-SE"/>
              <a:t>Filter Settings</a:t>
            </a:r>
          </a:p>
        </p:txBody>
      </p:sp>
      <p:sp>
        <p:nvSpPr>
          <p:cNvPr id="49155" name="Rectangle 7"/>
          <p:cNvSpPr>
            <a:spLocks noGrp="1" noChangeArrowheads="1"/>
          </p:cNvSpPr>
          <p:nvPr>
            <p:ph sz="half" idx="1"/>
          </p:nvPr>
        </p:nvSpPr>
        <p:spPr>
          <a:xfrm>
            <a:off x="571500" y="1206500"/>
            <a:ext cx="3714750" cy="4546600"/>
          </a:xfrm>
        </p:spPr>
        <p:txBody>
          <a:bodyPr/>
          <a:lstStyle/>
          <a:p>
            <a:r>
              <a:rPr lang="sv-SE" sz="1800" dirty="0" smtClean="0"/>
              <a:t>Possible to adjust different filter settings</a:t>
            </a:r>
          </a:p>
          <a:p>
            <a:r>
              <a:rPr lang="en-US" sz="1800" dirty="0" smtClean="0"/>
              <a:t>Distance Filter factor</a:t>
            </a:r>
          </a:p>
          <a:p>
            <a:pPr lvl="1"/>
            <a:r>
              <a:rPr lang="sv-SE" sz="1700" dirty="0" smtClean="0"/>
              <a:t>This parameter defines how much the level value should be filtered in percent (1 = 100%).</a:t>
            </a:r>
          </a:p>
          <a:p>
            <a:pPr lvl="1"/>
            <a:r>
              <a:rPr lang="sv-SE" sz="1700" dirty="0" smtClean="0"/>
              <a:t>A high value makes the device react quickly to level changes but the presented level value can be somewhat jumpy.</a:t>
            </a:r>
          </a:p>
          <a:p>
            <a:endParaRPr lang="sv-SE" sz="1800" dirty="0" smtClean="0"/>
          </a:p>
        </p:txBody>
      </p:sp>
      <p:pic>
        <p:nvPicPr>
          <p:cNvPr id="49157" name="Picture 10"/>
          <p:cNvPicPr>
            <a:picLocks noChangeAspect="1" noChangeArrowheads="1"/>
          </p:cNvPicPr>
          <p:nvPr/>
        </p:nvPicPr>
        <p:blipFill>
          <a:blip r:embed="rId2" cstate="print"/>
          <a:srcRect/>
          <a:stretch>
            <a:fillRect/>
          </a:stretch>
        </p:blipFill>
        <p:spPr bwMode="auto">
          <a:xfrm>
            <a:off x="4333875" y="1235075"/>
            <a:ext cx="2211388" cy="1593850"/>
          </a:xfrm>
          <a:prstGeom prst="rect">
            <a:avLst/>
          </a:prstGeom>
          <a:noFill/>
          <a:ln w="9525">
            <a:noFill/>
            <a:miter lim="800000"/>
            <a:headEnd/>
            <a:tailEnd/>
          </a:ln>
        </p:spPr>
      </p:pic>
      <p:pic>
        <p:nvPicPr>
          <p:cNvPr id="49158" name="Picture 11"/>
          <p:cNvPicPr>
            <a:picLocks noChangeAspect="1" noChangeArrowheads="1"/>
          </p:cNvPicPr>
          <p:nvPr/>
        </p:nvPicPr>
        <p:blipFill>
          <a:blip r:embed="rId3" cstate="print"/>
          <a:srcRect/>
          <a:stretch>
            <a:fillRect/>
          </a:stretch>
        </p:blipFill>
        <p:spPr bwMode="auto">
          <a:xfrm>
            <a:off x="6602413" y="1235075"/>
            <a:ext cx="2251075" cy="1576388"/>
          </a:xfrm>
          <a:prstGeom prst="rect">
            <a:avLst/>
          </a:prstGeom>
          <a:noFill/>
          <a:ln w="9525">
            <a:noFill/>
            <a:miter lim="800000"/>
            <a:headEnd/>
            <a:tailEnd/>
          </a:ln>
        </p:spPr>
      </p:pic>
      <p:pic>
        <p:nvPicPr>
          <p:cNvPr id="49159" name="Picture 14"/>
          <p:cNvPicPr>
            <a:picLocks noChangeAspect="1" noChangeArrowheads="1"/>
          </p:cNvPicPr>
          <p:nvPr/>
        </p:nvPicPr>
        <p:blipFill>
          <a:blip r:embed="rId4" cstate="print"/>
          <a:srcRect/>
          <a:stretch>
            <a:fillRect/>
          </a:stretch>
        </p:blipFill>
        <p:spPr bwMode="auto">
          <a:xfrm>
            <a:off x="4337050" y="2879725"/>
            <a:ext cx="2205038" cy="1577975"/>
          </a:xfrm>
          <a:prstGeom prst="rect">
            <a:avLst/>
          </a:prstGeom>
          <a:noFill/>
          <a:ln w="9525">
            <a:noFill/>
            <a:miter lim="800000"/>
            <a:headEnd/>
            <a:tailEnd/>
          </a:ln>
        </p:spPr>
      </p:pic>
      <p:pic>
        <p:nvPicPr>
          <p:cNvPr id="49160" name="Picture 15"/>
          <p:cNvPicPr>
            <a:picLocks noChangeAspect="1" noChangeArrowheads="1"/>
          </p:cNvPicPr>
          <p:nvPr/>
        </p:nvPicPr>
        <p:blipFill>
          <a:blip r:embed="rId5" cstate="print"/>
          <a:srcRect/>
          <a:stretch>
            <a:fillRect/>
          </a:stretch>
        </p:blipFill>
        <p:spPr bwMode="auto">
          <a:xfrm>
            <a:off x="6608763" y="2879725"/>
            <a:ext cx="2166937" cy="1571625"/>
          </a:xfrm>
          <a:prstGeom prst="rect">
            <a:avLst/>
          </a:prstGeom>
          <a:noFill/>
          <a:ln w="9525">
            <a:noFill/>
            <a:miter lim="800000"/>
            <a:headEnd/>
            <a:tailEnd/>
          </a:ln>
        </p:spPr>
      </p:pic>
      <p:pic>
        <p:nvPicPr>
          <p:cNvPr id="70658" name="Picture 2"/>
          <p:cNvPicPr>
            <a:picLocks noChangeAspect="1" noChangeArrowheads="1"/>
          </p:cNvPicPr>
          <p:nvPr/>
        </p:nvPicPr>
        <p:blipFill>
          <a:blip r:embed="rId6" cstate="print"/>
          <a:srcRect/>
          <a:stretch>
            <a:fillRect/>
          </a:stretch>
        </p:blipFill>
        <p:spPr bwMode="auto">
          <a:xfrm>
            <a:off x="2627784" y="4509120"/>
            <a:ext cx="3203079" cy="213538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a:defRPr/>
            </a:pPr>
            <a:r>
              <a:rPr lang="sv-SE"/>
              <a:t>Filter Settings</a:t>
            </a:r>
          </a:p>
        </p:txBody>
      </p:sp>
      <p:sp>
        <p:nvSpPr>
          <p:cNvPr id="50179" name="Rectangle 3"/>
          <p:cNvSpPr>
            <a:spLocks noGrp="1" noChangeArrowheads="1"/>
          </p:cNvSpPr>
          <p:nvPr>
            <p:ph sz="half" idx="1"/>
          </p:nvPr>
        </p:nvSpPr>
        <p:spPr/>
        <p:txBody>
          <a:bodyPr/>
          <a:lstStyle/>
          <a:p>
            <a:r>
              <a:rPr lang="sv-SE" sz="1800" b="1" dirty="0" smtClean="0"/>
              <a:t>JUMP Filter</a:t>
            </a:r>
          </a:p>
          <a:p>
            <a:pPr lvl="1"/>
            <a:r>
              <a:rPr lang="sv-SE" sz="1700" dirty="0" smtClean="0"/>
              <a:t>If the surface echo is lost and a new surface echo is found this filter indicates to the device to wait for some time before it jumps to the new echo. </a:t>
            </a:r>
          </a:p>
          <a:p>
            <a:pPr lvl="1"/>
            <a:r>
              <a:rPr lang="sv-SE" sz="1700" dirty="0" smtClean="0"/>
              <a:t>The Filter removes sudden jumps &gt;100mm. </a:t>
            </a:r>
          </a:p>
        </p:txBody>
      </p:sp>
      <p:pic>
        <p:nvPicPr>
          <p:cNvPr id="50180" name="Picture 4"/>
          <p:cNvPicPr>
            <a:picLocks noChangeAspect="1" noChangeArrowheads="1"/>
          </p:cNvPicPr>
          <p:nvPr/>
        </p:nvPicPr>
        <p:blipFill>
          <a:blip r:embed="rId2" cstate="print"/>
          <a:srcRect/>
          <a:stretch>
            <a:fillRect/>
          </a:stretch>
        </p:blipFill>
        <p:spPr bwMode="auto">
          <a:xfrm>
            <a:off x="1928813" y="3500438"/>
            <a:ext cx="5181600" cy="1566862"/>
          </a:xfrm>
          <a:prstGeom prst="rect">
            <a:avLst/>
          </a:prstGeom>
          <a:noFill/>
          <a:ln w="9525">
            <a:noFill/>
            <a:miter lim="800000"/>
            <a:headEnd/>
            <a:tailEnd/>
          </a:ln>
        </p:spPr>
      </p:pic>
      <p:pic>
        <p:nvPicPr>
          <p:cNvPr id="50181" name="Picture 5"/>
          <p:cNvPicPr>
            <a:picLocks noChangeAspect="1" noChangeArrowheads="1"/>
          </p:cNvPicPr>
          <p:nvPr/>
        </p:nvPicPr>
        <p:blipFill>
          <a:blip r:embed="rId3" cstate="print"/>
          <a:srcRect/>
          <a:stretch>
            <a:fillRect/>
          </a:stretch>
        </p:blipFill>
        <p:spPr bwMode="auto">
          <a:xfrm>
            <a:off x="1928813" y="5076825"/>
            <a:ext cx="5181600" cy="1604963"/>
          </a:xfrm>
          <a:prstGeom prst="rect">
            <a:avLst/>
          </a:prstGeom>
          <a:noFill/>
          <a:ln w="9525">
            <a:noFill/>
            <a:miter lim="800000"/>
            <a:headEnd/>
            <a:tailEnd/>
          </a:ln>
        </p:spPr>
      </p:pic>
      <p:pic>
        <p:nvPicPr>
          <p:cNvPr id="71682" name="Picture 2"/>
          <p:cNvPicPr>
            <a:picLocks noChangeAspect="1" noChangeArrowheads="1"/>
          </p:cNvPicPr>
          <p:nvPr/>
        </p:nvPicPr>
        <p:blipFill>
          <a:blip r:embed="rId4" cstate="print"/>
          <a:srcRect/>
          <a:stretch>
            <a:fillRect/>
          </a:stretch>
        </p:blipFill>
        <p:spPr bwMode="auto">
          <a:xfrm>
            <a:off x="5436096" y="1124744"/>
            <a:ext cx="3491111" cy="232740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sv-SE"/>
              <a:t>Filter Settings</a:t>
            </a:r>
          </a:p>
        </p:txBody>
      </p:sp>
      <p:sp>
        <p:nvSpPr>
          <p:cNvPr id="51203" name="Rectangle 3"/>
          <p:cNvSpPr>
            <a:spLocks noGrp="1" noChangeArrowheads="1"/>
          </p:cNvSpPr>
          <p:nvPr>
            <p:ph idx="1"/>
          </p:nvPr>
        </p:nvSpPr>
        <p:spPr/>
        <p:txBody>
          <a:bodyPr/>
          <a:lstStyle/>
          <a:p>
            <a:pPr>
              <a:lnSpc>
                <a:spcPct val="80000"/>
              </a:lnSpc>
            </a:pPr>
            <a:r>
              <a:rPr lang="sv-SE" sz="2400" b="1" dirty="0" smtClean="0"/>
              <a:t>Least Square Filter</a:t>
            </a:r>
          </a:p>
          <a:p>
            <a:pPr lvl="1">
              <a:lnSpc>
                <a:spcPct val="80000"/>
              </a:lnSpc>
            </a:pPr>
            <a:r>
              <a:rPr lang="sv-SE" sz="2000" dirty="0" smtClean="0"/>
              <a:t>This filter will give increased accuracy for slow filling or emptying of tanks. The level value will follow the surface with high accuracy and without delays as the level changes. When the level stabilizes at a certain level the filter makes the level move somewhat further before it aligns to the proper level value. This filter uses Distance Filter Factor as input. This filter can not be used at the same time as Adaptive Filter.</a:t>
            </a:r>
          </a:p>
          <a:p>
            <a:pPr>
              <a:lnSpc>
                <a:spcPct val="80000"/>
              </a:lnSpc>
            </a:pPr>
            <a:endParaRPr lang="sv-SE" sz="2400" dirty="0" smtClean="0"/>
          </a:p>
        </p:txBody>
      </p:sp>
      <p:pic>
        <p:nvPicPr>
          <p:cNvPr id="72706" name="Picture 2"/>
          <p:cNvPicPr>
            <a:picLocks noChangeAspect="1" noChangeArrowheads="1"/>
          </p:cNvPicPr>
          <p:nvPr/>
        </p:nvPicPr>
        <p:blipFill>
          <a:blip r:embed="rId2" cstate="print"/>
          <a:srcRect/>
          <a:stretch>
            <a:fillRect/>
          </a:stretch>
        </p:blipFill>
        <p:spPr bwMode="auto">
          <a:xfrm>
            <a:off x="2339752" y="3645024"/>
            <a:ext cx="4067175" cy="2711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04" name="Rectangle 8"/>
          <p:cNvSpPr>
            <a:spLocks noGrp="1" noChangeArrowheads="1"/>
          </p:cNvSpPr>
          <p:nvPr>
            <p:ph type="title"/>
          </p:nvPr>
        </p:nvSpPr>
        <p:spPr/>
        <p:txBody>
          <a:bodyPr/>
          <a:lstStyle/>
          <a:p>
            <a:pPr>
              <a:defRPr/>
            </a:pPr>
            <a:r>
              <a:rPr lang="sv-SE"/>
              <a:t>Filter Settings</a:t>
            </a:r>
          </a:p>
        </p:txBody>
      </p:sp>
      <p:sp>
        <p:nvSpPr>
          <p:cNvPr id="52227" name="Rectangle 9"/>
          <p:cNvSpPr>
            <a:spLocks noGrp="1" noChangeArrowheads="1"/>
          </p:cNvSpPr>
          <p:nvPr>
            <p:ph idx="1"/>
          </p:nvPr>
        </p:nvSpPr>
        <p:spPr/>
        <p:txBody>
          <a:bodyPr/>
          <a:lstStyle/>
          <a:p>
            <a:r>
              <a:rPr lang="sv-SE" sz="2400" b="1" smtClean="0"/>
              <a:t>Adaptive Filter</a:t>
            </a:r>
          </a:p>
          <a:p>
            <a:pPr lvl="1"/>
            <a:r>
              <a:rPr lang="sv-SE" sz="2000" smtClean="0"/>
              <a:t>This filter automatically adapts to the movement of the level.</a:t>
            </a:r>
          </a:p>
          <a:p>
            <a:pPr lvl="1"/>
            <a:endParaRPr lang="sv-SE" sz="2000" smtClean="0"/>
          </a:p>
          <a:p>
            <a:endParaRPr lang="sv-SE" sz="2400" smtClean="0"/>
          </a:p>
        </p:txBody>
      </p:sp>
      <p:pic>
        <p:nvPicPr>
          <p:cNvPr id="73730" name="Picture 2"/>
          <p:cNvPicPr>
            <a:picLocks noChangeAspect="1" noChangeArrowheads="1"/>
          </p:cNvPicPr>
          <p:nvPr/>
        </p:nvPicPr>
        <p:blipFill>
          <a:blip r:embed="rId2" cstate="print"/>
          <a:srcRect/>
          <a:stretch>
            <a:fillRect/>
          </a:stretch>
        </p:blipFill>
        <p:spPr bwMode="auto">
          <a:xfrm>
            <a:off x="2267744" y="2996952"/>
            <a:ext cx="4067175" cy="2711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sv-SE" dirty="0" smtClean="0"/>
              <a:t>Advanced Config, Tankscan</a:t>
            </a:r>
            <a:endParaRPr lang="sv-SE" dirty="0"/>
          </a:p>
        </p:txBody>
      </p:sp>
      <p:sp>
        <p:nvSpPr>
          <p:cNvPr id="48131" name="Rectangle 6"/>
          <p:cNvSpPr>
            <a:spLocks noGrp="1" noChangeArrowheads="1"/>
          </p:cNvSpPr>
          <p:nvPr>
            <p:ph idx="1"/>
          </p:nvPr>
        </p:nvSpPr>
        <p:spPr/>
        <p:txBody>
          <a:bodyPr/>
          <a:lstStyle/>
          <a:p>
            <a:r>
              <a:rPr lang="en-US" sz="2000" dirty="0" smtClean="0"/>
              <a:t>Graphical view of echoes inside tank</a:t>
            </a:r>
          </a:p>
          <a:p>
            <a:r>
              <a:rPr lang="en-US" sz="2000" dirty="0" smtClean="0"/>
              <a:t>Adjust </a:t>
            </a:r>
            <a:r>
              <a:rPr lang="en-US" sz="2000" dirty="0" err="1" smtClean="0"/>
              <a:t>Holdoff</a:t>
            </a:r>
            <a:r>
              <a:rPr lang="en-US" sz="2000" dirty="0" smtClean="0"/>
              <a:t>, Adjust Thresholds, Register disturbing echoes</a:t>
            </a:r>
          </a:p>
          <a:p>
            <a:r>
              <a:rPr lang="en-US" sz="2000" dirty="0" smtClean="0"/>
              <a:t>Save Tank Scan to file</a:t>
            </a:r>
          </a:p>
          <a:p>
            <a:r>
              <a:rPr lang="sv-SE" sz="2000" dirty="0" smtClean="0"/>
              <a:t>..and more</a:t>
            </a:r>
          </a:p>
        </p:txBody>
      </p:sp>
      <p:pic>
        <p:nvPicPr>
          <p:cNvPr id="5" name="Picture 2"/>
          <p:cNvPicPr>
            <a:picLocks noChangeAspect="1" noChangeArrowheads="1"/>
          </p:cNvPicPr>
          <p:nvPr/>
        </p:nvPicPr>
        <p:blipFill>
          <a:blip r:embed="rId3" cstate="print"/>
          <a:srcRect/>
          <a:stretch>
            <a:fillRect/>
          </a:stretch>
        </p:blipFill>
        <p:spPr bwMode="auto">
          <a:xfrm>
            <a:off x="2253154" y="2564904"/>
            <a:ext cx="5559206" cy="34763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title"/>
          </p:nvPr>
        </p:nvSpPr>
        <p:spPr/>
        <p:txBody>
          <a:bodyPr/>
          <a:lstStyle/>
          <a:p>
            <a:r>
              <a:rPr lang="en-US"/>
              <a:t>Boot software</a:t>
            </a:r>
          </a:p>
        </p:txBody>
      </p:sp>
      <p:sp>
        <p:nvSpPr>
          <p:cNvPr id="110597" name="Rectangle 5"/>
          <p:cNvSpPr>
            <a:spLocks noGrp="1" noChangeArrowheads="1"/>
          </p:cNvSpPr>
          <p:nvPr>
            <p:ph type="body" idx="1"/>
          </p:nvPr>
        </p:nvSpPr>
        <p:spPr/>
        <p:txBody>
          <a:bodyPr/>
          <a:lstStyle/>
          <a:p>
            <a:r>
              <a:rPr lang="en-US" dirty="0"/>
              <a:t>Manages serial communication </a:t>
            </a:r>
          </a:p>
          <a:p>
            <a:pPr lvl="2"/>
            <a:r>
              <a:rPr lang="en-US" sz="1900" dirty="0"/>
              <a:t>TRL/2 MODBUS</a:t>
            </a:r>
          </a:p>
          <a:p>
            <a:pPr lvl="2"/>
            <a:r>
              <a:rPr lang="en-US" sz="1900" dirty="0"/>
              <a:t>RS-485</a:t>
            </a:r>
          </a:p>
          <a:p>
            <a:pPr lvl="2"/>
            <a:r>
              <a:rPr lang="en-US" sz="1900" dirty="0"/>
              <a:t>FF</a:t>
            </a:r>
          </a:p>
          <a:p>
            <a:pPr lvl="2"/>
            <a:r>
              <a:rPr lang="en-US" sz="1900" dirty="0"/>
              <a:t>Competitor Emulation</a:t>
            </a:r>
          </a:p>
          <a:p>
            <a:pPr lvl="2"/>
            <a:r>
              <a:rPr lang="en-US" sz="1900" dirty="0"/>
              <a:t>HART Master and </a:t>
            </a:r>
          </a:p>
          <a:p>
            <a:pPr lvl="2"/>
            <a:r>
              <a:rPr lang="en-US" sz="1900" dirty="0"/>
              <a:t>SDAU / RDU 40 Interface</a:t>
            </a:r>
          </a:p>
          <a:p>
            <a:r>
              <a:rPr lang="en-US" dirty="0"/>
              <a:t>Start-up HW Tests.</a:t>
            </a:r>
          </a:p>
          <a:p>
            <a:r>
              <a:rPr lang="en-US" dirty="0"/>
              <a:t>Checks that Application software is OK</a:t>
            </a:r>
          </a:p>
          <a:p>
            <a:r>
              <a:rPr lang="en-US" dirty="0"/>
              <a:t>The boot sequence takes approximately 30 seconds for REX and 10 seconds for PRO</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28" name="Rectangle 32"/>
          <p:cNvSpPr>
            <a:spLocks noGrp="1" noChangeArrowheads="1"/>
          </p:cNvSpPr>
          <p:nvPr>
            <p:ph type="title"/>
          </p:nvPr>
        </p:nvSpPr>
        <p:spPr/>
        <p:txBody>
          <a:bodyPr/>
          <a:lstStyle/>
          <a:p>
            <a:pPr>
              <a:defRPr/>
            </a:pPr>
            <a:r>
              <a:rPr lang="en-US" sz="2900" dirty="0"/>
              <a:t>Software Functions, </a:t>
            </a:r>
            <a:r>
              <a:rPr lang="en-US" sz="2900" dirty="0" smtClean="0"/>
              <a:t>5900 / Rex / Pro</a:t>
            </a:r>
            <a:endParaRPr lang="sv-SE" sz="2900" dirty="0"/>
          </a:p>
        </p:txBody>
      </p:sp>
      <p:graphicFrame>
        <p:nvGraphicFramePr>
          <p:cNvPr id="285880" name="Group 184"/>
          <p:cNvGraphicFramePr>
            <a:graphicFrameLocks noGrp="1"/>
          </p:cNvGraphicFramePr>
          <p:nvPr/>
        </p:nvGraphicFramePr>
        <p:xfrm>
          <a:off x="571500" y="1214438"/>
          <a:ext cx="8176964" cy="4615304"/>
        </p:xfrm>
        <a:graphic>
          <a:graphicData uri="http://schemas.openxmlformats.org/drawingml/2006/table">
            <a:tbl>
              <a:tblPr/>
              <a:tblGrid>
                <a:gridCol w="3221425"/>
                <a:gridCol w="2747403"/>
                <a:gridCol w="1202183"/>
                <a:gridCol w="1005953"/>
              </a:tblGrid>
              <a:tr h="363716">
                <a:tc>
                  <a:txBody>
                    <a:bodyPr/>
                    <a:lstStyle/>
                    <a:p>
                      <a:pPr marL="0" marR="0" lvl="0" indent="0" algn="l" defTabSz="992188" rtl="0" eaLnBrk="0" fontAlgn="base" latinLnBrk="0" hangingPunct="0">
                        <a:lnSpc>
                          <a:spcPct val="100000"/>
                        </a:lnSpc>
                        <a:spcBef>
                          <a:spcPct val="20000"/>
                        </a:spcBef>
                        <a:spcAft>
                          <a:spcPct val="15000"/>
                        </a:spcAft>
                        <a:buClr>
                          <a:srgbClr val="6698FE"/>
                        </a:buClr>
                        <a:buSzTx/>
                        <a:buFont typeface="Wingdings" pitchFamily="2" charset="2"/>
                        <a:buNone/>
                        <a:tabLst/>
                      </a:pPr>
                      <a:r>
                        <a:rPr kumimoji="0" lang="sv-SE" sz="1600" b="1" i="0" u="sng" strike="noStrike" cap="none" normalizeH="0" baseline="0" dirty="0" smtClean="0">
                          <a:ln>
                            <a:noFill/>
                          </a:ln>
                          <a:solidFill>
                            <a:schemeClr val="tx1"/>
                          </a:solidFill>
                          <a:effectLst/>
                          <a:latin typeface="Arial" charset="0"/>
                        </a:rPr>
                        <a:t>Function</a:t>
                      </a: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100000"/>
                        </a:lnSpc>
                        <a:spcBef>
                          <a:spcPct val="20000"/>
                        </a:spcBef>
                        <a:spcAft>
                          <a:spcPct val="15000"/>
                        </a:spcAft>
                        <a:buClr>
                          <a:srgbClr val="6698FE"/>
                        </a:buClr>
                        <a:buSzTx/>
                        <a:buFont typeface="Wingdings" pitchFamily="2" charset="2"/>
                        <a:buNone/>
                        <a:tabLst/>
                      </a:pPr>
                      <a:r>
                        <a:rPr kumimoji="0" lang="sv-SE" sz="1600" b="1" i="0" u="sng" strike="noStrike" cap="none" normalizeH="0" baseline="0" dirty="0" smtClean="0">
                          <a:ln>
                            <a:noFill/>
                          </a:ln>
                          <a:solidFill>
                            <a:schemeClr val="tx1"/>
                          </a:solidFill>
                          <a:effectLst/>
                          <a:latin typeface="Arial" charset="0"/>
                        </a:rPr>
                        <a:t>5900</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100000"/>
                        </a:lnSpc>
                        <a:spcBef>
                          <a:spcPct val="20000"/>
                        </a:spcBef>
                        <a:spcAft>
                          <a:spcPct val="15000"/>
                        </a:spcAft>
                        <a:buClr>
                          <a:srgbClr val="6698FE"/>
                        </a:buClr>
                        <a:buSzTx/>
                        <a:buFont typeface="Wingdings" pitchFamily="2" charset="2"/>
                        <a:buNone/>
                        <a:tabLst/>
                      </a:pPr>
                      <a:r>
                        <a:rPr kumimoji="0" lang="sv-SE" sz="1600" b="1" i="0" u="sng" strike="noStrike" cap="none" normalizeH="0" baseline="0" dirty="0" smtClean="0">
                          <a:ln>
                            <a:noFill/>
                          </a:ln>
                          <a:solidFill>
                            <a:schemeClr val="tx1"/>
                          </a:solidFill>
                          <a:effectLst/>
                          <a:latin typeface="Arial" charset="0"/>
                        </a:rPr>
                        <a:t>TR REX</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100000"/>
                        </a:lnSpc>
                        <a:spcBef>
                          <a:spcPct val="20000"/>
                        </a:spcBef>
                        <a:spcAft>
                          <a:spcPct val="15000"/>
                        </a:spcAft>
                        <a:buClr>
                          <a:srgbClr val="6698FE"/>
                        </a:buClr>
                        <a:buSzTx/>
                        <a:buFont typeface="Wingdings" pitchFamily="2" charset="2"/>
                        <a:buNone/>
                        <a:tabLst/>
                      </a:pPr>
                      <a:r>
                        <a:rPr kumimoji="0" lang="sv-SE" sz="1600" b="1" i="0" u="sng" strike="noStrike" cap="none" normalizeH="0" baseline="0" dirty="0" smtClean="0">
                          <a:ln>
                            <a:noFill/>
                          </a:ln>
                          <a:solidFill>
                            <a:schemeClr val="tx1"/>
                          </a:solidFill>
                          <a:effectLst/>
                          <a:latin typeface="Arial" charset="0"/>
                        </a:rPr>
                        <a:t>TR PRO</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dirty="0" smtClean="0">
                          <a:ln>
                            <a:noFill/>
                          </a:ln>
                          <a:solidFill>
                            <a:schemeClr val="tx1"/>
                          </a:solidFill>
                          <a:effectLst/>
                          <a:latin typeface="Arial" charset="0"/>
                        </a:rPr>
                        <a:t>Easy Antenna selection</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dirty="0" smtClean="0">
                          <a:ln>
                            <a:noFill/>
                          </a:ln>
                          <a:solidFill>
                            <a:schemeClr val="tx1"/>
                          </a:solidFill>
                          <a:effectLst/>
                          <a:latin typeface="Arial" charset="0"/>
                        </a:rPr>
                        <a:t>Easy ‘Tank Geometry’ settings</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Easy ‘Tank Shape’ setting</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dirty="0" smtClean="0">
                          <a:ln>
                            <a:noFill/>
                          </a:ln>
                          <a:solidFill>
                            <a:schemeClr val="tx1"/>
                          </a:solidFill>
                          <a:effectLst/>
                          <a:latin typeface="Arial" charset="0"/>
                        </a:rPr>
                        <a:t>Easy ‘Tank Environment’ settings</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Empty tank handling</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Full tank handling</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Double bounce</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Tank bottom projection</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Double surface</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dirty="0" smtClean="0">
                          <a:ln>
                            <a:noFill/>
                          </a:ln>
                          <a:solidFill>
                            <a:schemeClr val="tx1"/>
                          </a:solidFill>
                          <a:effectLst/>
                          <a:latin typeface="Arial" charset="0"/>
                        </a:rPr>
                        <a:t>Filter settings</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No</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GB" sz="1600" b="0" i="0" u="none" strike="noStrike" cap="none" normalizeH="0" baseline="0" smtClean="0">
                          <a:ln>
                            <a:noFill/>
                          </a:ln>
                          <a:solidFill>
                            <a:schemeClr val="tx1"/>
                          </a:solidFill>
                          <a:effectLst/>
                          <a:latin typeface="Arial" charset="0"/>
                        </a:rPr>
                        <a:t>Volume calculation (simple)</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sv-SE" sz="1600" b="0" i="0" u="none" strike="noStrike" cap="none" normalizeH="0" baseline="0" dirty="0" smtClean="0">
                          <a:ln>
                            <a:noFill/>
                          </a:ln>
                          <a:solidFill>
                            <a:schemeClr val="tx1"/>
                          </a:solidFill>
                          <a:effectLst/>
                          <a:latin typeface="Arial" charset="0"/>
                        </a:rPr>
                        <a:t>Yes</a:t>
                      </a: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9661">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Hybrid calculation</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Yes, when connected to 2410</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Yes</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No</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619">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LPG correction</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Yes</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smtClean="0">
                          <a:ln>
                            <a:noFill/>
                          </a:ln>
                          <a:solidFill>
                            <a:schemeClr val="tx1"/>
                          </a:solidFill>
                          <a:effectLst/>
                          <a:latin typeface="Arial" charset="0"/>
                        </a:rPr>
                        <a:t>Yes</a:t>
                      </a:r>
                      <a:endParaRPr kumimoji="0" lang="sv-SE" sz="1600" b="0" i="0" u="none" strike="noStrike" cap="none" normalizeH="0" baseline="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92188" rtl="0" eaLnBrk="0" fontAlgn="base" latinLnBrk="0" hangingPunct="0">
                        <a:lnSpc>
                          <a:spcPct val="90000"/>
                        </a:lnSpc>
                        <a:spcBef>
                          <a:spcPct val="20000"/>
                        </a:spcBef>
                        <a:spcAft>
                          <a:spcPct val="15000"/>
                        </a:spcAft>
                        <a:buClr>
                          <a:srgbClr val="6698FE"/>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No</a:t>
                      </a:r>
                      <a:endParaRPr kumimoji="0" lang="sv-SE" sz="1600" b="0" i="0" u="none" strike="noStrike" cap="none" normalizeH="0" baseline="0" dirty="0" smtClean="0">
                        <a:ln>
                          <a:noFill/>
                        </a:ln>
                        <a:solidFill>
                          <a:schemeClr val="tx1"/>
                        </a:solidFill>
                        <a:effectLst/>
                        <a:latin typeface="Arial" charset="0"/>
                      </a:endParaRPr>
                    </a:p>
                  </a:txBody>
                  <a:tcPr marL="85800" marR="85800" marT="45354" marB="453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sv-SE"/>
              <a:t>Upgrade Firmware	</a:t>
            </a:r>
          </a:p>
        </p:txBody>
      </p:sp>
      <p:sp>
        <p:nvSpPr>
          <p:cNvPr id="58371" name="Rectangle 3"/>
          <p:cNvSpPr>
            <a:spLocks noGrp="1" noChangeArrowheads="1"/>
          </p:cNvSpPr>
          <p:nvPr>
            <p:ph type="body" idx="1"/>
          </p:nvPr>
        </p:nvSpPr>
        <p:spPr/>
        <p:txBody>
          <a:bodyPr/>
          <a:lstStyle/>
          <a:p>
            <a:r>
              <a:rPr lang="sv-SE" dirty="0" smtClean="0"/>
              <a:t>Why?</a:t>
            </a:r>
          </a:p>
          <a:p>
            <a:pPr lvl="1"/>
            <a:r>
              <a:rPr lang="sv-SE" dirty="0" smtClean="0"/>
              <a:t>Fix a problem related to sw malfunction(’bug’)</a:t>
            </a:r>
          </a:p>
          <a:p>
            <a:pPr lvl="1"/>
            <a:r>
              <a:rPr lang="sv-SE" dirty="0" smtClean="0"/>
              <a:t>New feature wanted (i.e. Bottom Projection)</a:t>
            </a:r>
          </a:p>
          <a:p>
            <a:pPr lvl="1"/>
            <a:r>
              <a:rPr lang="sv-SE" dirty="0" smtClean="0"/>
              <a:t>New function wanted </a:t>
            </a:r>
          </a:p>
          <a:p>
            <a:pPr lvl="1"/>
            <a:r>
              <a:rPr lang="sv-SE" dirty="0" smtClean="0"/>
              <a:t>New hardware revision requiring new sw version</a:t>
            </a:r>
          </a:p>
          <a:p>
            <a:pPr lvl="1"/>
            <a:r>
              <a:rPr lang="sv-SE" dirty="0" smtClean="0"/>
              <a:t>....more?</a:t>
            </a:r>
          </a:p>
          <a:p>
            <a:pPr lvl="1"/>
            <a:endParaRPr lang="sv-SE"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7"/>
          <p:cNvSpPr>
            <a:spLocks noGrp="1" noChangeArrowheads="1"/>
          </p:cNvSpPr>
          <p:nvPr>
            <p:ph type="title"/>
          </p:nvPr>
        </p:nvSpPr>
        <p:spPr/>
        <p:txBody>
          <a:bodyPr/>
          <a:lstStyle/>
          <a:p>
            <a:r>
              <a:rPr lang="en-US"/>
              <a:t>Application software</a:t>
            </a:r>
          </a:p>
        </p:txBody>
      </p:sp>
      <p:sp>
        <p:nvSpPr>
          <p:cNvPr id="11272" name="Rectangle 8"/>
          <p:cNvSpPr>
            <a:spLocks noGrp="1" noChangeArrowheads="1"/>
          </p:cNvSpPr>
          <p:nvPr>
            <p:ph type="body" idx="1"/>
          </p:nvPr>
        </p:nvSpPr>
        <p:spPr/>
        <p:txBody>
          <a:bodyPr/>
          <a:lstStyle/>
          <a:p>
            <a:pPr>
              <a:lnSpc>
                <a:spcPct val="80000"/>
              </a:lnSpc>
            </a:pPr>
            <a:r>
              <a:rPr lang="en-US" dirty="0"/>
              <a:t>Measuring control</a:t>
            </a:r>
          </a:p>
          <a:p>
            <a:pPr lvl="2">
              <a:lnSpc>
                <a:spcPct val="80000"/>
              </a:lnSpc>
            </a:pPr>
            <a:r>
              <a:rPr lang="en-US" sz="1800" dirty="0"/>
              <a:t>FMCW-sweep.</a:t>
            </a:r>
          </a:p>
          <a:p>
            <a:pPr lvl="2">
              <a:lnSpc>
                <a:spcPct val="80000"/>
              </a:lnSpc>
            </a:pPr>
            <a:r>
              <a:rPr lang="en-US" sz="1800" dirty="0"/>
              <a:t>Signal processing.</a:t>
            </a:r>
          </a:p>
          <a:p>
            <a:pPr lvl="2">
              <a:lnSpc>
                <a:spcPct val="80000"/>
              </a:lnSpc>
            </a:pPr>
            <a:r>
              <a:rPr lang="en-US" sz="1800" dirty="0"/>
              <a:t>LPG correction.</a:t>
            </a:r>
          </a:p>
          <a:p>
            <a:pPr>
              <a:lnSpc>
                <a:spcPct val="80000"/>
              </a:lnSpc>
            </a:pPr>
            <a:r>
              <a:rPr lang="en-US" dirty="0"/>
              <a:t>Measuring calculations</a:t>
            </a:r>
          </a:p>
          <a:p>
            <a:pPr lvl="2">
              <a:lnSpc>
                <a:spcPct val="80000"/>
              </a:lnSpc>
            </a:pPr>
            <a:r>
              <a:rPr lang="en-US" sz="1800" dirty="0"/>
              <a:t>Level, Temp, Level Rate</a:t>
            </a:r>
          </a:p>
          <a:p>
            <a:pPr lvl="2">
              <a:lnSpc>
                <a:spcPct val="80000"/>
              </a:lnSpc>
            </a:pPr>
            <a:r>
              <a:rPr lang="en-US" sz="1800" dirty="0"/>
              <a:t>Volume calculation.</a:t>
            </a:r>
          </a:p>
          <a:p>
            <a:pPr>
              <a:lnSpc>
                <a:spcPct val="80000"/>
              </a:lnSpc>
            </a:pPr>
            <a:r>
              <a:rPr lang="en-US" dirty="0"/>
              <a:t>HW detection and control </a:t>
            </a:r>
          </a:p>
          <a:p>
            <a:pPr lvl="2">
              <a:lnSpc>
                <a:spcPct val="80000"/>
              </a:lnSpc>
            </a:pPr>
            <a:r>
              <a:rPr lang="en-US" sz="1800" dirty="0"/>
              <a:t>Temperature inputs.</a:t>
            </a:r>
          </a:p>
          <a:p>
            <a:pPr lvl="2">
              <a:lnSpc>
                <a:spcPct val="80000"/>
              </a:lnSpc>
            </a:pPr>
            <a:r>
              <a:rPr lang="en-US" sz="1800" dirty="0"/>
              <a:t>Analog inputs/outputs.</a:t>
            </a:r>
          </a:p>
          <a:p>
            <a:pPr lvl="2">
              <a:lnSpc>
                <a:spcPct val="80000"/>
              </a:lnSpc>
            </a:pPr>
            <a:r>
              <a:rPr lang="en-US" sz="1800" dirty="0"/>
              <a:t>Relay outputs.</a:t>
            </a:r>
          </a:p>
          <a:p>
            <a:pPr>
              <a:lnSpc>
                <a:spcPct val="80000"/>
              </a:lnSpc>
            </a:pPr>
            <a:r>
              <a:rPr lang="en-US" dirty="0"/>
              <a:t>Manages the parameter database.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a:t>Signal processing overview</a:t>
            </a:r>
            <a:endParaRPr lang="sv-SE"/>
          </a:p>
        </p:txBody>
      </p:sp>
      <p:pic>
        <p:nvPicPr>
          <p:cNvPr id="250883" name="Picture 3" descr="Tanken Rex LowRes"/>
          <p:cNvPicPr>
            <a:picLocks noGrp="1" noChangeAspect="1" noChangeArrowheads="1"/>
          </p:cNvPicPr>
          <p:nvPr>
            <p:ph sz="half" idx="1"/>
          </p:nvPr>
        </p:nvPicPr>
        <p:blipFill>
          <a:blip r:embed="rId2" cstate="print"/>
          <a:srcRect/>
          <a:stretch>
            <a:fillRect/>
          </a:stretch>
        </p:blipFill>
        <p:spPr>
          <a:xfrm>
            <a:off x="539552" y="4626748"/>
            <a:ext cx="1680357" cy="1466548"/>
          </a:xfrm>
          <a:noFill/>
          <a:ln>
            <a:solidFill>
              <a:schemeClr val="tx1"/>
            </a:solidFill>
          </a:ln>
        </p:spPr>
      </p:pic>
      <p:grpSp>
        <p:nvGrpSpPr>
          <p:cNvPr id="2" name="Group 4"/>
          <p:cNvGrpSpPr>
            <a:grpSpLocks/>
          </p:cNvGrpSpPr>
          <p:nvPr/>
        </p:nvGrpSpPr>
        <p:grpSpPr bwMode="auto">
          <a:xfrm>
            <a:off x="550585" y="3702656"/>
            <a:ext cx="1166954" cy="892024"/>
            <a:chOff x="385" y="2449"/>
            <a:chExt cx="816" cy="590"/>
          </a:xfrm>
        </p:grpSpPr>
        <p:sp>
          <p:nvSpPr>
            <p:cNvPr id="250885" name="AutoShape 5"/>
            <p:cNvSpPr>
              <a:spLocks noChangeArrowheads="1"/>
            </p:cNvSpPr>
            <p:nvPr/>
          </p:nvSpPr>
          <p:spPr bwMode="auto">
            <a:xfrm>
              <a:off x="793" y="2631"/>
              <a:ext cx="408" cy="40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3366FF"/>
            </a:solidFill>
            <a:ln w="31750" algn="ctr">
              <a:solidFill>
                <a:schemeClr val="tx1"/>
              </a:solidFill>
              <a:miter lim="800000"/>
              <a:headEnd/>
              <a:tailEnd/>
            </a:ln>
            <a:effectLst/>
          </p:spPr>
          <p:txBody>
            <a:bodyPr wrap="none" lIns="95271" tIns="47636" rIns="95271" bIns="47636" anchor="ctr"/>
            <a:lstStyle/>
            <a:p>
              <a:endParaRPr lang="sv-SE"/>
            </a:p>
          </p:txBody>
        </p:sp>
        <p:sp>
          <p:nvSpPr>
            <p:cNvPr id="250886" name="Text Box 6"/>
            <p:cNvSpPr txBox="1">
              <a:spLocks noChangeArrowheads="1"/>
            </p:cNvSpPr>
            <p:nvPr/>
          </p:nvSpPr>
          <p:spPr bwMode="auto">
            <a:xfrm>
              <a:off x="385" y="2449"/>
              <a:ext cx="634" cy="247"/>
            </a:xfrm>
            <a:prstGeom prst="rect">
              <a:avLst/>
            </a:prstGeom>
            <a:noFill/>
            <a:ln w="63500" algn="ctr">
              <a:noFill/>
              <a:miter lim="800000"/>
              <a:headEnd/>
              <a:tailEnd/>
            </a:ln>
            <a:effectLst/>
          </p:spPr>
          <p:txBody>
            <a:bodyPr wrap="none" lIns="95244" tIns="47622" rIns="95244" bIns="47622">
              <a:spAutoFit/>
            </a:bodyPr>
            <a:lstStyle/>
            <a:p>
              <a:pPr algn="l"/>
              <a:r>
                <a:rPr lang="en-GB" sz="1800" b="1" dirty="0">
                  <a:solidFill>
                    <a:schemeClr val="tx1"/>
                  </a:solidFill>
                  <a:latin typeface="Tahoma" charset="0"/>
                </a:rPr>
                <a:t>Signal</a:t>
              </a:r>
              <a:endParaRPr lang="sv-SE" sz="1800" b="1" dirty="0">
                <a:solidFill>
                  <a:schemeClr val="tx1"/>
                </a:solidFill>
                <a:latin typeface="Tahoma" charset="0"/>
              </a:endParaRPr>
            </a:p>
          </p:txBody>
        </p:sp>
      </p:grpSp>
      <p:grpSp>
        <p:nvGrpSpPr>
          <p:cNvPr id="3" name="Group 7"/>
          <p:cNvGrpSpPr>
            <a:grpSpLocks/>
          </p:cNvGrpSpPr>
          <p:nvPr/>
        </p:nvGrpSpPr>
        <p:grpSpPr bwMode="auto">
          <a:xfrm>
            <a:off x="2236662" y="2606524"/>
            <a:ext cx="3502293" cy="1988155"/>
            <a:chOff x="1564" y="1724"/>
            <a:chExt cx="2449" cy="1315"/>
          </a:xfrm>
        </p:grpSpPr>
        <p:sp>
          <p:nvSpPr>
            <p:cNvPr id="250888" name="Rectangle 8"/>
            <p:cNvSpPr>
              <a:spLocks noChangeArrowheads="1"/>
            </p:cNvSpPr>
            <p:nvPr/>
          </p:nvSpPr>
          <p:spPr bwMode="auto">
            <a:xfrm>
              <a:off x="1564" y="1724"/>
              <a:ext cx="2449" cy="1315"/>
            </a:xfrm>
            <a:prstGeom prst="rect">
              <a:avLst/>
            </a:prstGeom>
            <a:solidFill>
              <a:srgbClr val="99CCFF"/>
            </a:solidFill>
            <a:ln w="31750" algn="ctr">
              <a:solidFill>
                <a:schemeClr val="tx1"/>
              </a:solidFill>
              <a:miter lim="800000"/>
              <a:headEnd/>
              <a:tailEnd/>
            </a:ln>
            <a:effectLst/>
          </p:spPr>
          <p:txBody>
            <a:bodyPr wrap="none" lIns="95271" tIns="47636" rIns="95271" bIns="47636" anchor="ctr"/>
            <a:lstStyle/>
            <a:p>
              <a:endParaRPr lang="sv-SE"/>
            </a:p>
          </p:txBody>
        </p:sp>
        <p:sp>
          <p:nvSpPr>
            <p:cNvPr id="250889" name="Text Box 9"/>
            <p:cNvSpPr txBox="1">
              <a:spLocks noChangeArrowheads="1"/>
            </p:cNvSpPr>
            <p:nvPr/>
          </p:nvSpPr>
          <p:spPr bwMode="auto">
            <a:xfrm>
              <a:off x="2471" y="2676"/>
              <a:ext cx="635" cy="247"/>
            </a:xfrm>
            <a:prstGeom prst="rect">
              <a:avLst/>
            </a:prstGeom>
            <a:solidFill>
              <a:schemeClr val="bg1"/>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FFT</a:t>
              </a:r>
              <a:endParaRPr lang="sv-SE" sz="1800" b="1" dirty="0">
                <a:solidFill>
                  <a:schemeClr val="tx1"/>
                </a:solidFill>
                <a:latin typeface="Tahoma" charset="0"/>
              </a:endParaRPr>
            </a:p>
          </p:txBody>
        </p:sp>
        <p:sp>
          <p:nvSpPr>
            <p:cNvPr id="250890" name="Text Box 10"/>
            <p:cNvSpPr txBox="1">
              <a:spLocks noChangeArrowheads="1"/>
            </p:cNvSpPr>
            <p:nvPr/>
          </p:nvSpPr>
          <p:spPr bwMode="auto">
            <a:xfrm>
              <a:off x="3197" y="2177"/>
              <a:ext cx="680" cy="247"/>
            </a:xfrm>
            <a:prstGeom prst="rect">
              <a:avLst/>
            </a:prstGeom>
            <a:solidFill>
              <a:schemeClr val="bg1"/>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MET</a:t>
              </a:r>
              <a:endParaRPr lang="sv-SE" sz="1800" b="1" dirty="0">
                <a:solidFill>
                  <a:schemeClr val="tx1"/>
                </a:solidFill>
                <a:latin typeface="Tahoma" charset="0"/>
              </a:endParaRPr>
            </a:p>
          </p:txBody>
        </p:sp>
        <p:sp>
          <p:nvSpPr>
            <p:cNvPr id="250891" name="Text Box 11"/>
            <p:cNvSpPr txBox="1">
              <a:spLocks noChangeArrowheads="1"/>
            </p:cNvSpPr>
            <p:nvPr/>
          </p:nvSpPr>
          <p:spPr bwMode="auto">
            <a:xfrm>
              <a:off x="1746" y="2087"/>
              <a:ext cx="635" cy="430"/>
            </a:xfrm>
            <a:prstGeom prst="rect">
              <a:avLst/>
            </a:prstGeom>
            <a:solidFill>
              <a:schemeClr val="bg1"/>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Echo</a:t>
              </a:r>
            </a:p>
            <a:p>
              <a:r>
                <a:rPr lang="en-GB" sz="1800" b="1" dirty="0">
                  <a:solidFill>
                    <a:schemeClr val="tx1"/>
                  </a:solidFill>
                  <a:latin typeface="Tahoma" charset="0"/>
                </a:rPr>
                <a:t>Fixer</a:t>
              </a:r>
              <a:endParaRPr lang="sv-SE" sz="1800" b="1" dirty="0">
                <a:solidFill>
                  <a:schemeClr val="tx1"/>
                </a:solidFill>
                <a:latin typeface="Tahoma" charset="0"/>
              </a:endParaRPr>
            </a:p>
          </p:txBody>
        </p:sp>
        <p:sp>
          <p:nvSpPr>
            <p:cNvPr id="250892" name="Text Box 12"/>
            <p:cNvSpPr txBox="1">
              <a:spLocks noChangeArrowheads="1"/>
            </p:cNvSpPr>
            <p:nvPr/>
          </p:nvSpPr>
          <p:spPr bwMode="auto">
            <a:xfrm>
              <a:off x="2063" y="1769"/>
              <a:ext cx="1470" cy="247"/>
            </a:xfrm>
            <a:prstGeom prst="rect">
              <a:avLst/>
            </a:prstGeom>
            <a:noFill/>
            <a:ln w="63500" algn="ctr">
              <a:noFill/>
              <a:miter lim="800000"/>
              <a:headEnd/>
              <a:tailEnd/>
            </a:ln>
            <a:effectLst/>
          </p:spPr>
          <p:txBody>
            <a:bodyPr wrap="none" lIns="95244" tIns="47622" rIns="95244" bIns="47622">
              <a:spAutoFit/>
            </a:bodyPr>
            <a:lstStyle/>
            <a:p>
              <a:pPr algn="l"/>
              <a:r>
                <a:rPr lang="en-GB" sz="1800" b="1" dirty="0">
                  <a:solidFill>
                    <a:schemeClr val="tx1"/>
                  </a:solidFill>
                  <a:latin typeface="Tahoma" charset="0"/>
                </a:rPr>
                <a:t>Signal processor</a:t>
              </a:r>
              <a:endParaRPr lang="sv-SE" sz="1800" b="1" dirty="0">
                <a:solidFill>
                  <a:schemeClr val="tx1"/>
                </a:solidFill>
                <a:latin typeface="Tahoma" charset="0"/>
              </a:endParaRPr>
            </a:p>
          </p:txBody>
        </p:sp>
        <p:sp>
          <p:nvSpPr>
            <p:cNvPr id="250893" name="Line 13"/>
            <p:cNvSpPr>
              <a:spLocks noChangeShapeType="1"/>
            </p:cNvSpPr>
            <p:nvPr/>
          </p:nvSpPr>
          <p:spPr bwMode="auto">
            <a:xfrm>
              <a:off x="1746" y="2812"/>
              <a:ext cx="590" cy="0"/>
            </a:xfrm>
            <a:prstGeom prst="line">
              <a:avLst/>
            </a:prstGeom>
            <a:noFill/>
            <a:ln w="38100">
              <a:solidFill>
                <a:schemeClr val="tx1"/>
              </a:solidFill>
              <a:round/>
              <a:headEnd/>
              <a:tailEnd type="triangle" w="lg" len="med"/>
            </a:ln>
            <a:effectLst/>
          </p:spPr>
          <p:txBody>
            <a:bodyPr lIns="95271" tIns="47636" rIns="95271" bIns="47636"/>
            <a:lstStyle/>
            <a:p>
              <a:endParaRPr lang="sv-SE"/>
            </a:p>
          </p:txBody>
        </p:sp>
        <p:sp>
          <p:nvSpPr>
            <p:cNvPr id="250894" name="Line 14"/>
            <p:cNvSpPr>
              <a:spLocks noChangeShapeType="1"/>
            </p:cNvSpPr>
            <p:nvPr/>
          </p:nvSpPr>
          <p:spPr bwMode="auto">
            <a:xfrm>
              <a:off x="3242" y="2812"/>
              <a:ext cx="590" cy="0"/>
            </a:xfrm>
            <a:prstGeom prst="line">
              <a:avLst/>
            </a:prstGeom>
            <a:noFill/>
            <a:ln w="38100">
              <a:solidFill>
                <a:schemeClr val="tx1"/>
              </a:solidFill>
              <a:round/>
              <a:headEnd/>
              <a:tailEnd type="triangle" w="lg" len="med"/>
            </a:ln>
            <a:effectLst/>
          </p:spPr>
          <p:txBody>
            <a:bodyPr lIns="95271" tIns="47636" rIns="95271" bIns="47636"/>
            <a:lstStyle/>
            <a:p>
              <a:endParaRPr lang="sv-SE"/>
            </a:p>
          </p:txBody>
        </p:sp>
        <p:sp>
          <p:nvSpPr>
            <p:cNvPr id="250895" name="Line 15"/>
            <p:cNvSpPr>
              <a:spLocks noChangeShapeType="1"/>
            </p:cNvSpPr>
            <p:nvPr/>
          </p:nvSpPr>
          <p:spPr bwMode="auto">
            <a:xfrm>
              <a:off x="2789" y="2313"/>
              <a:ext cx="0" cy="273"/>
            </a:xfrm>
            <a:prstGeom prst="line">
              <a:avLst/>
            </a:prstGeom>
            <a:noFill/>
            <a:ln w="38100">
              <a:solidFill>
                <a:schemeClr val="tx1"/>
              </a:solidFill>
              <a:round/>
              <a:headEnd/>
              <a:tailEnd type="triangle" w="lg" len="med"/>
            </a:ln>
            <a:effectLst/>
          </p:spPr>
          <p:txBody>
            <a:bodyPr lIns="95271" tIns="47636" rIns="95271" bIns="47636"/>
            <a:lstStyle/>
            <a:p>
              <a:endParaRPr lang="sv-SE"/>
            </a:p>
          </p:txBody>
        </p:sp>
        <p:sp>
          <p:nvSpPr>
            <p:cNvPr id="250896" name="Line 16"/>
            <p:cNvSpPr>
              <a:spLocks noChangeShapeType="1"/>
            </p:cNvSpPr>
            <p:nvPr/>
          </p:nvSpPr>
          <p:spPr bwMode="auto">
            <a:xfrm>
              <a:off x="2517" y="2313"/>
              <a:ext cx="544" cy="0"/>
            </a:xfrm>
            <a:prstGeom prst="line">
              <a:avLst/>
            </a:prstGeom>
            <a:noFill/>
            <a:ln w="38100">
              <a:solidFill>
                <a:schemeClr val="tx1"/>
              </a:solidFill>
              <a:round/>
              <a:headEnd type="triangle" w="lg" len="med"/>
              <a:tailEnd type="triangle" w="lg" len="med"/>
            </a:ln>
            <a:effectLst/>
          </p:spPr>
          <p:txBody>
            <a:bodyPr lIns="95271" tIns="47636" rIns="95271" bIns="47636"/>
            <a:lstStyle/>
            <a:p>
              <a:endParaRPr lang="sv-SE"/>
            </a:p>
          </p:txBody>
        </p:sp>
      </p:grpSp>
      <p:grpSp>
        <p:nvGrpSpPr>
          <p:cNvPr id="4" name="Group 17"/>
          <p:cNvGrpSpPr>
            <a:grpSpLocks/>
          </p:cNvGrpSpPr>
          <p:nvPr/>
        </p:nvGrpSpPr>
        <p:grpSpPr bwMode="auto">
          <a:xfrm>
            <a:off x="1783324" y="1165679"/>
            <a:ext cx="4474753" cy="1371297"/>
            <a:chOff x="1247" y="771"/>
            <a:chExt cx="3129" cy="907"/>
          </a:xfrm>
        </p:grpSpPr>
        <p:sp>
          <p:nvSpPr>
            <p:cNvPr id="250898" name="Rectangle 18"/>
            <p:cNvSpPr>
              <a:spLocks noChangeArrowheads="1"/>
            </p:cNvSpPr>
            <p:nvPr/>
          </p:nvSpPr>
          <p:spPr bwMode="auto">
            <a:xfrm>
              <a:off x="1247" y="771"/>
              <a:ext cx="3129" cy="635"/>
            </a:xfrm>
            <a:prstGeom prst="rect">
              <a:avLst/>
            </a:prstGeom>
            <a:solidFill>
              <a:srgbClr val="99CCFF"/>
            </a:solidFill>
            <a:ln w="31750" algn="ctr">
              <a:solidFill>
                <a:schemeClr val="tx1"/>
              </a:solidFill>
              <a:miter lim="800000"/>
              <a:headEnd/>
              <a:tailEnd/>
            </a:ln>
            <a:effectLst/>
          </p:spPr>
          <p:txBody>
            <a:bodyPr wrap="none" lIns="95271" tIns="47636" rIns="95271" bIns="47636" anchor="ctr"/>
            <a:lstStyle/>
            <a:p>
              <a:endParaRPr lang="sv-SE"/>
            </a:p>
          </p:txBody>
        </p:sp>
        <p:grpSp>
          <p:nvGrpSpPr>
            <p:cNvPr id="5" name="Group 19"/>
            <p:cNvGrpSpPr>
              <a:grpSpLocks/>
            </p:cNvGrpSpPr>
            <p:nvPr/>
          </p:nvGrpSpPr>
          <p:grpSpPr bwMode="auto">
            <a:xfrm>
              <a:off x="1428" y="862"/>
              <a:ext cx="2767" cy="816"/>
              <a:chOff x="1428" y="862"/>
              <a:chExt cx="2767" cy="816"/>
            </a:xfrm>
          </p:grpSpPr>
          <p:sp>
            <p:nvSpPr>
              <p:cNvPr id="250900" name="Text Box 20"/>
              <p:cNvSpPr txBox="1">
                <a:spLocks noChangeArrowheads="1"/>
              </p:cNvSpPr>
              <p:nvPr/>
            </p:nvSpPr>
            <p:spPr bwMode="auto">
              <a:xfrm>
                <a:off x="1428" y="862"/>
                <a:ext cx="998" cy="430"/>
              </a:xfrm>
              <a:prstGeom prst="rect">
                <a:avLst/>
              </a:prstGeom>
              <a:solidFill>
                <a:schemeClr val="bg1"/>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Holding </a:t>
                </a:r>
              </a:p>
              <a:p>
                <a:r>
                  <a:rPr lang="en-GB" sz="1800" b="1" dirty="0">
                    <a:solidFill>
                      <a:schemeClr val="tx1"/>
                    </a:solidFill>
                    <a:latin typeface="Tahoma" charset="0"/>
                  </a:rPr>
                  <a:t>Registers</a:t>
                </a:r>
                <a:endParaRPr lang="sv-SE" sz="1800" b="1" dirty="0">
                  <a:solidFill>
                    <a:schemeClr val="tx1"/>
                  </a:solidFill>
                  <a:latin typeface="Tahoma" charset="0"/>
                </a:endParaRPr>
              </a:p>
            </p:txBody>
          </p:sp>
          <p:sp>
            <p:nvSpPr>
              <p:cNvPr id="250901" name="Text Box 21"/>
              <p:cNvSpPr txBox="1">
                <a:spLocks noChangeArrowheads="1"/>
              </p:cNvSpPr>
              <p:nvPr/>
            </p:nvSpPr>
            <p:spPr bwMode="auto">
              <a:xfrm>
                <a:off x="3197" y="862"/>
                <a:ext cx="998" cy="430"/>
              </a:xfrm>
              <a:prstGeom prst="rect">
                <a:avLst/>
              </a:prstGeom>
              <a:solidFill>
                <a:schemeClr val="bg1"/>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Input</a:t>
                </a:r>
              </a:p>
              <a:p>
                <a:r>
                  <a:rPr lang="en-GB" sz="1800" b="1" dirty="0">
                    <a:solidFill>
                      <a:schemeClr val="tx1"/>
                    </a:solidFill>
                    <a:latin typeface="Tahoma" charset="0"/>
                  </a:rPr>
                  <a:t>Registers</a:t>
                </a:r>
                <a:endParaRPr lang="sv-SE" sz="1800" b="1" dirty="0">
                  <a:solidFill>
                    <a:schemeClr val="tx1"/>
                  </a:solidFill>
                  <a:latin typeface="Tahoma" charset="0"/>
                </a:endParaRPr>
              </a:p>
            </p:txBody>
          </p:sp>
          <p:sp>
            <p:nvSpPr>
              <p:cNvPr id="250902" name="AutoShape 22"/>
              <p:cNvSpPr>
                <a:spLocks noChangeArrowheads="1"/>
              </p:cNvSpPr>
              <p:nvPr/>
            </p:nvSpPr>
            <p:spPr bwMode="auto">
              <a:xfrm>
                <a:off x="2607" y="1452"/>
                <a:ext cx="409" cy="226"/>
              </a:xfrm>
              <a:prstGeom prst="upDownArrow">
                <a:avLst>
                  <a:gd name="adj1" fmla="val 50120"/>
                  <a:gd name="adj2" fmla="val 36875"/>
                </a:avLst>
              </a:prstGeom>
              <a:solidFill>
                <a:srgbClr val="3366FF"/>
              </a:solidFill>
              <a:ln w="25400" algn="ctr">
                <a:solidFill>
                  <a:schemeClr val="tx1"/>
                </a:solidFill>
                <a:miter lim="800000"/>
                <a:headEnd/>
                <a:tailEnd/>
              </a:ln>
              <a:effectLst/>
            </p:spPr>
            <p:txBody>
              <a:bodyPr wrap="none" lIns="95271" tIns="47636" rIns="95271" bIns="47636" anchor="ctr"/>
              <a:lstStyle/>
              <a:p>
                <a:endParaRPr lang="sv-SE"/>
              </a:p>
            </p:txBody>
          </p:sp>
        </p:grpSp>
      </p:grpSp>
      <p:grpSp>
        <p:nvGrpSpPr>
          <p:cNvPr id="6" name="Group 23"/>
          <p:cNvGrpSpPr>
            <a:grpSpLocks/>
          </p:cNvGrpSpPr>
          <p:nvPr/>
        </p:nvGrpSpPr>
        <p:grpSpPr bwMode="auto">
          <a:xfrm>
            <a:off x="6129369" y="3909786"/>
            <a:ext cx="1620293" cy="684893"/>
            <a:chOff x="4286" y="2586"/>
            <a:chExt cx="1133" cy="453"/>
          </a:xfrm>
        </p:grpSpPr>
        <p:sp>
          <p:nvSpPr>
            <p:cNvPr id="250904" name="AutoShape 24"/>
            <p:cNvSpPr>
              <a:spLocks noChangeArrowheads="1"/>
            </p:cNvSpPr>
            <p:nvPr/>
          </p:nvSpPr>
          <p:spPr bwMode="auto">
            <a:xfrm>
              <a:off x="4286" y="2676"/>
              <a:ext cx="453" cy="227"/>
            </a:xfrm>
            <a:prstGeom prst="rightArrow">
              <a:avLst>
                <a:gd name="adj1" fmla="val 50000"/>
                <a:gd name="adj2" fmla="val 49890"/>
              </a:avLst>
            </a:prstGeom>
            <a:solidFill>
              <a:srgbClr val="3366FF"/>
            </a:solidFill>
            <a:ln w="31750" algn="ctr">
              <a:solidFill>
                <a:schemeClr val="tx1"/>
              </a:solidFill>
              <a:miter lim="800000"/>
              <a:headEnd/>
              <a:tailEnd/>
            </a:ln>
            <a:effectLst/>
          </p:spPr>
          <p:txBody>
            <a:bodyPr wrap="none" lIns="95271" tIns="47636" rIns="95271" bIns="47636" anchor="ctr"/>
            <a:lstStyle/>
            <a:p>
              <a:endParaRPr lang="sv-SE"/>
            </a:p>
          </p:txBody>
        </p:sp>
        <p:sp>
          <p:nvSpPr>
            <p:cNvPr id="250905" name="AutoShape 25"/>
            <p:cNvSpPr>
              <a:spLocks noChangeArrowheads="1"/>
            </p:cNvSpPr>
            <p:nvPr/>
          </p:nvSpPr>
          <p:spPr bwMode="auto">
            <a:xfrm>
              <a:off x="4921" y="2586"/>
              <a:ext cx="498" cy="4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9966"/>
            </a:solidFill>
            <a:ln w="25400" algn="ctr">
              <a:solidFill>
                <a:schemeClr val="tx1"/>
              </a:solidFill>
              <a:round/>
              <a:headEnd/>
              <a:tailEnd/>
            </a:ln>
            <a:effectLst/>
          </p:spPr>
          <p:txBody>
            <a:bodyPr wrap="none" lIns="95271" tIns="47636" rIns="95271" bIns="47636" anchor="ctr"/>
            <a:lstStyle/>
            <a:p>
              <a:endParaRPr lang="sv-SE"/>
            </a:p>
          </p:txBody>
        </p:sp>
      </p:grpSp>
      <p:grpSp>
        <p:nvGrpSpPr>
          <p:cNvPr id="7" name="Group 26"/>
          <p:cNvGrpSpPr>
            <a:grpSpLocks/>
          </p:cNvGrpSpPr>
          <p:nvPr/>
        </p:nvGrpSpPr>
        <p:grpSpPr bwMode="auto">
          <a:xfrm>
            <a:off x="3337832" y="4732263"/>
            <a:ext cx="4152983" cy="1061357"/>
            <a:chOff x="2335" y="3130"/>
            <a:chExt cx="2903" cy="702"/>
          </a:xfrm>
        </p:grpSpPr>
        <p:sp>
          <p:nvSpPr>
            <p:cNvPr id="250907" name="Text Box 27"/>
            <p:cNvSpPr txBox="1">
              <a:spLocks noChangeArrowheads="1"/>
            </p:cNvSpPr>
            <p:nvPr/>
          </p:nvSpPr>
          <p:spPr bwMode="auto">
            <a:xfrm>
              <a:off x="2335" y="3402"/>
              <a:ext cx="998" cy="430"/>
            </a:xfrm>
            <a:prstGeom prst="rect">
              <a:avLst/>
            </a:prstGeom>
            <a:solidFill>
              <a:srgbClr val="FFFF99"/>
            </a:solidFill>
            <a:ln w="25400" algn="ctr">
              <a:solidFill>
                <a:schemeClr val="tx1"/>
              </a:solidFill>
              <a:miter lim="800000"/>
              <a:headEnd/>
              <a:tailEnd/>
            </a:ln>
            <a:effectLst/>
          </p:spPr>
          <p:txBody>
            <a:bodyPr lIns="95244" tIns="47622" rIns="95244" bIns="47622">
              <a:spAutoFit/>
            </a:bodyPr>
            <a:lstStyle/>
            <a:p>
              <a:r>
                <a:rPr lang="en-GB" sz="1800" b="1" dirty="0">
                  <a:solidFill>
                    <a:schemeClr val="tx1"/>
                  </a:solidFill>
                  <a:latin typeface="Tahoma" charset="0"/>
                </a:rPr>
                <a:t>FHAST</a:t>
              </a:r>
            </a:p>
            <a:p>
              <a:r>
                <a:rPr lang="en-GB" sz="1800" b="1" dirty="0">
                  <a:solidFill>
                    <a:schemeClr val="tx1"/>
                  </a:solidFill>
                  <a:latin typeface="Tahoma" charset="0"/>
                </a:rPr>
                <a:t>Filter</a:t>
              </a:r>
              <a:endParaRPr lang="sv-SE" sz="1800" b="1" dirty="0">
                <a:solidFill>
                  <a:schemeClr val="tx1"/>
                </a:solidFill>
                <a:latin typeface="Tahoma" charset="0"/>
              </a:endParaRPr>
            </a:p>
          </p:txBody>
        </p:sp>
        <p:sp>
          <p:nvSpPr>
            <p:cNvPr id="250908" name="AutoShape 28"/>
            <p:cNvSpPr>
              <a:spLocks noChangeArrowheads="1"/>
            </p:cNvSpPr>
            <p:nvPr/>
          </p:nvSpPr>
          <p:spPr bwMode="auto">
            <a:xfrm>
              <a:off x="2653" y="3130"/>
              <a:ext cx="317" cy="181"/>
            </a:xfrm>
            <a:prstGeom prst="upArrow">
              <a:avLst>
                <a:gd name="adj1" fmla="val 50157"/>
                <a:gd name="adj2" fmla="val 55801"/>
              </a:avLst>
            </a:prstGeom>
            <a:solidFill>
              <a:srgbClr val="3366FF"/>
            </a:solidFill>
            <a:ln w="31750" algn="ctr">
              <a:solidFill>
                <a:schemeClr val="tx1"/>
              </a:solidFill>
              <a:miter lim="800000"/>
              <a:headEnd/>
              <a:tailEnd/>
            </a:ln>
            <a:effectLst/>
          </p:spPr>
          <p:txBody>
            <a:bodyPr wrap="none" lIns="95271" tIns="47636" rIns="95271" bIns="47636" anchor="ctr"/>
            <a:lstStyle/>
            <a:p>
              <a:endParaRPr lang="sv-SE"/>
            </a:p>
          </p:txBody>
        </p:sp>
        <p:sp>
          <p:nvSpPr>
            <p:cNvPr id="250909" name="AutoShape 29"/>
            <p:cNvSpPr>
              <a:spLocks noChangeArrowheads="1"/>
            </p:cNvSpPr>
            <p:nvPr/>
          </p:nvSpPr>
          <p:spPr bwMode="auto">
            <a:xfrm rot="10800000">
              <a:off x="4875" y="3311"/>
              <a:ext cx="363" cy="409"/>
            </a:xfrm>
            <a:custGeom>
              <a:avLst/>
              <a:gdLst>
                <a:gd name="G0" fmla="+- 12427 0 0"/>
                <a:gd name="G1" fmla="+- 2904 0 0"/>
                <a:gd name="G2" fmla="+- 12158 0 2904"/>
                <a:gd name="G3" fmla="+- G2 0 2904"/>
                <a:gd name="G4" fmla="*/ G3 32768 32059"/>
                <a:gd name="G5" fmla="*/ G4 1 2"/>
                <a:gd name="G6" fmla="+- 21600 0 12427"/>
                <a:gd name="G7" fmla="*/ G6 2904 6079"/>
                <a:gd name="G8" fmla="+- G7 12427 0"/>
                <a:gd name="T0" fmla="*/ 12427 w 21600"/>
                <a:gd name="T1" fmla="*/ 0 h 21600"/>
                <a:gd name="T2" fmla="*/ 12427 w 21600"/>
                <a:gd name="T3" fmla="*/ 12158 h 21600"/>
                <a:gd name="T4" fmla="*/ 3245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2904"/>
                  </a:lnTo>
                  <a:cubicBezTo>
                    <a:pt x="5564" y="2904"/>
                    <a:pt x="0" y="7047"/>
                    <a:pt x="0" y="12158"/>
                  </a:cubicBezTo>
                  <a:lnTo>
                    <a:pt x="0" y="21600"/>
                  </a:lnTo>
                  <a:lnTo>
                    <a:pt x="6490" y="21600"/>
                  </a:lnTo>
                  <a:lnTo>
                    <a:pt x="6490" y="12158"/>
                  </a:lnTo>
                  <a:cubicBezTo>
                    <a:pt x="6490" y="10554"/>
                    <a:pt x="9148" y="9254"/>
                    <a:pt x="12427" y="9254"/>
                  </a:cubicBezTo>
                  <a:lnTo>
                    <a:pt x="12427" y="12158"/>
                  </a:lnTo>
                  <a:close/>
                </a:path>
              </a:pathLst>
            </a:custGeom>
            <a:solidFill>
              <a:srgbClr val="3366FF"/>
            </a:solidFill>
            <a:ln w="31750" algn="ctr">
              <a:solidFill>
                <a:schemeClr val="tx1"/>
              </a:solidFill>
              <a:miter lim="800000"/>
              <a:headEnd/>
              <a:tailEnd/>
            </a:ln>
            <a:effectLst/>
          </p:spPr>
          <p:txBody>
            <a:bodyPr wrap="none" lIns="95271" tIns="47636" rIns="95271" bIns="47636" anchor="ctr"/>
            <a:lstStyle/>
            <a:p>
              <a:endParaRPr lang="sv-SE"/>
            </a:p>
          </p:txBody>
        </p:sp>
        <p:sp>
          <p:nvSpPr>
            <p:cNvPr id="250910" name="AutoShape 30"/>
            <p:cNvSpPr>
              <a:spLocks noChangeArrowheads="1"/>
            </p:cNvSpPr>
            <p:nvPr/>
          </p:nvSpPr>
          <p:spPr bwMode="auto">
            <a:xfrm rot="10800000">
              <a:off x="3605" y="3493"/>
              <a:ext cx="997" cy="227"/>
            </a:xfrm>
            <a:prstGeom prst="rightArrow">
              <a:avLst>
                <a:gd name="adj1" fmla="val 50667"/>
                <a:gd name="adj2" fmla="val 85483"/>
              </a:avLst>
            </a:prstGeom>
            <a:solidFill>
              <a:srgbClr val="3366FF"/>
            </a:solidFill>
            <a:ln w="31750" algn="ctr">
              <a:solidFill>
                <a:schemeClr val="tx1"/>
              </a:solidFill>
              <a:miter lim="800000"/>
              <a:headEnd/>
              <a:tailEnd/>
            </a:ln>
            <a:effectLst/>
          </p:spPr>
          <p:txBody>
            <a:bodyPr wrap="none" lIns="95271" tIns="47636" rIns="95271" bIns="47636" anchor="ctr"/>
            <a:lstStyle/>
            <a:p>
              <a:endParaRPr lang="sv-SE"/>
            </a:p>
          </p:txBody>
        </p:sp>
      </p:grpSp>
      <p:grpSp>
        <p:nvGrpSpPr>
          <p:cNvPr id="8" name="Group 31"/>
          <p:cNvGrpSpPr>
            <a:grpSpLocks/>
          </p:cNvGrpSpPr>
          <p:nvPr/>
        </p:nvGrpSpPr>
        <p:grpSpPr bwMode="auto">
          <a:xfrm>
            <a:off x="7101831" y="1988155"/>
            <a:ext cx="1913461" cy="2842380"/>
            <a:chOff x="4966" y="1315"/>
            <a:chExt cx="1338" cy="1880"/>
          </a:xfrm>
        </p:grpSpPr>
        <p:sp>
          <p:nvSpPr>
            <p:cNvPr id="250912" name="AutoShape 32"/>
            <p:cNvSpPr>
              <a:spLocks noChangeArrowheads="1"/>
            </p:cNvSpPr>
            <p:nvPr/>
          </p:nvSpPr>
          <p:spPr bwMode="auto">
            <a:xfrm rot="5400000" flipH="1">
              <a:off x="5623" y="2473"/>
              <a:ext cx="363" cy="408"/>
            </a:xfrm>
            <a:custGeom>
              <a:avLst/>
              <a:gdLst>
                <a:gd name="G0" fmla="+- 12427 0 0"/>
                <a:gd name="G1" fmla="+- 3070 0 0"/>
                <a:gd name="G2" fmla="+- 12158 0 3070"/>
                <a:gd name="G3" fmla="+- G2 0 3070"/>
                <a:gd name="G4" fmla="*/ G3 32768 32059"/>
                <a:gd name="G5" fmla="*/ G4 1 2"/>
                <a:gd name="G6" fmla="+- 21600 0 12427"/>
                <a:gd name="G7" fmla="*/ G6 3070 6079"/>
                <a:gd name="G8" fmla="+- G7 12427 0"/>
                <a:gd name="T0" fmla="*/ 12427 w 21600"/>
                <a:gd name="T1" fmla="*/ 0 h 21600"/>
                <a:gd name="T2" fmla="*/ 12427 w 21600"/>
                <a:gd name="T3" fmla="*/ 12158 h 21600"/>
                <a:gd name="T4" fmla="*/ 3076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3070"/>
                  </a:lnTo>
                  <a:cubicBezTo>
                    <a:pt x="5564" y="3070"/>
                    <a:pt x="0" y="7139"/>
                    <a:pt x="0" y="12158"/>
                  </a:cubicBezTo>
                  <a:lnTo>
                    <a:pt x="0" y="21600"/>
                  </a:lnTo>
                  <a:lnTo>
                    <a:pt x="6151" y="21600"/>
                  </a:lnTo>
                  <a:lnTo>
                    <a:pt x="6151" y="12158"/>
                  </a:lnTo>
                  <a:cubicBezTo>
                    <a:pt x="6151" y="10462"/>
                    <a:pt x="8961" y="9088"/>
                    <a:pt x="12427" y="9088"/>
                  </a:cubicBezTo>
                  <a:lnTo>
                    <a:pt x="12427" y="12158"/>
                  </a:lnTo>
                  <a:close/>
                </a:path>
              </a:pathLst>
            </a:custGeom>
            <a:solidFill>
              <a:srgbClr val="3366FF"/>
            </a:solidFill>
            <a:ln w="9525" algn="ctr">
              <a:solidFill>
                <a:schemeClr val="tx1"/>
              </a:solidFill>
              <a:miter lim="800000"/>
              <a:headEnd/>
              <a:tailEnd/>
            </a:ln>
            <a:effectLst/>
          </p:spPr>
          <p:txBody>
            <a:bodyPr wrap="none" lIns="95271" tIns="47636" rIns="95271" bIns="47636" anchor="ctr"/>
            <a:lstStyle/>
            <a:p>
              <a:endParaRPr lang="sv-SE"/>
            </a:p>
          </p:txBody>
        </p:sp>
        <p:pic>
          <p:nvPicPr>
            <p:cNvPr id="250913" name="Picture 33"/>
            <p:cNvPicPr>
              <a:picLocks noChangeAspect="1" noChangeArrowheads="1"/>
            </p:cNvPicPr>
            <p:nvPr/>
          </p:nvPicPr>
          <p:blipFill>
            <a:blip r:embed="rId3" cstate="print"/>
            <a:srcRect/>
            <a:stretch>
              <a:fillRect/>
            </a:stretch>
          </p:blipFill>
          <p:spPr bwMode="auto">
            <a:xfrm>
              <a:off x="4966" y="1315"/>
              <a:ext cx="1338" cy="999"/>
            </a:xfrm>
            <a:prstGeom prst="rect">
              <a:avLst/>
            </a:prstGeom>
            <a:noFill/>
            <a:ln w="9525" cap="flat" cmpd="sng" algn="ctr">
              <a:solidFill>
                <a:schemeClr val="tx1"/>
              </a:solidFill>
              <a:prstDash val="solid"/>
              <a:miter lim="800000"/>
              <a:headEnd type="none" w="med" len="med"/>
              <a:tailEnd type="none" w="med" len="med"/>
            </a:ln>
            <a:effectLst/>
          </p:spPr>
        </p:pic>
        <p:sp>
          <p:nvSpPr>
            <p:cNvPr id="250914" name="Text Box 34"/>
            <p:cNvSpPr txBox="1">
              <a:spLocks noChangeArrowheads="1"/>
            </p:cNvSpPr>
            <p:nvPr/>
          </p:nvSpPr>
          <p:spPr bwMode="auto">
            <a:xfrm>
              <a:off x="5646" y="2948"/>
              <a:ext cx="560" cy="247"/>
            </a:xfrm>
            <a:prstGeom prst="rect">
              <a:avLst/>
            </a:prstGeom>
            <a:noFill/>
            <a:ln w="9525" algn="ctr">
              <a:solidFill>
                <a:schemeClr val="tx1"/>
              </a:solidFill>
              <a:miter lim="800000"/>
              <a:headEnd/>
              <a:tailEnd/>
            </a:ln>
            <a:effectLst/>
          </p:spPr>
          <p:txBody>
            <a:bodyPr wrap="none" lIns="95244" tIns="47622" rIns="95244" bIns="47622">
              <a:spAutoFit/>
            </a:bodyPr>
            <a:lstStyle/>
            <a:p>
              <a:pPr algn="l"/>
              <a:r>
                <a:rPr lang="en-GB" sz="1800" b="1" dirty="0">
                  <a:solidFill>
                    <a:schemeClr val="tx1"/>
                  </a:solidFill>
                  <a:latin typeface="Tahoma" charset="0"/>
                </a:rPr>
                <a:t>Level</a:t>
              </a:r>
              <a:endParaRPr lang="sv-SE" sz="1800" b="1" dirty="0">
                <a:solidFill>
                  <a:schemeClr val="tx1"/>
                </a:solidFill>
                <a:latin typeface="Tahoma"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0883"/>
                                        </p:tgtEl>
                                        <p:attrNameLst>
                                          <p:attrName>style.visibility</p:attrName>
                                        </p:attrNameLst>
                                      </p:cBhvr>
                                      <p:to>
                                        <p:strVal val="visible"/>
                                      </p:to>
                                    </p:set>
                                    <p:animEffect transition="in" filter="blinds(horizontal)">
                                      <p:cBhvr>
                                        <p:cTn id="7" dur="500"/>
                                        <p:tgtEl>
                                          <p:spTgt spid="25088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smtClean="0"/>
              <a:t>Signal processing - FFT</a:t>
            </a:r>
            <a:endParaRPr lang="en-US"/>
          </a:p>
        </p:txBody>
      </p:sp>
      <p:sp>
        <p:nvSpPr>
          <p:cNvPr id="252931" name="Rectangle 3"/>
          <p:cNvSpPr>
            <a:spLocks noGrp="1" noChangeArrowheads="1"/>
          </p:cNvSpPr>
          <p:nvPr>
            <p:ph idx="1"/>
          </p:nvPr>
        </p:nvSpPr>
        <p:spPr/>
        <p:txBody>
          <a:bodyPr/>
          <a:lstStyle/>
          <a:p>
            <a:r>
              <a:rPr lang="en-US" dirty="0" smtClean="0"/>
              <a:t>FFT, Fast Fourier Transformation, calculates tank signal from frequency into distance.</a:t>
            </a:r>
          </a:p>
          <a:p>
            <a:r>
              <a:rPr lang="en-US" dirty="0" smtClean="0"/>
              <a:t>FFT module tracks up to ten (10) echoes simultaneously</a:t>
            </a:r>
          </a:p>
          <a:p>
            <a:r>
              <a:rPr lang="en-US" dirty="0" smtClean="0"/>
              <a:t>FFT calculation can provide approx +/-3mm accuracy for each echo.</a:t>
            </a:r>
          </a:p>
          <a:p>
            <a:r>
              <a:rPr lang="en-US" dirty="0" smtClean="0"/>
              <a:t>FFT echoes are input to the Echo logics  </a:t>
            </a: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Signal processing - FFT</a:t>
            </a:r>
            <a:endParaRPr lang="sv-SE"/>
          </a:p>
        </p:txBody>
      </p:sp>
      <p:pic>
        <p:nvPicPr>
          <p:cNvPr id="21" name="Picture 3" descr="Tanken Rex LowRes"/>
          <p:cNvPicPr>
            <a:picLocks noGrp="1" noChangeAspect="1" noChangeArrowheads="1"/>
          </p:cNvPicPr>
          <p:nvPr>
            <p:ph sz="quarter" idx="4294967295"/>
          </p:nvPr>
        </p:nvPicPr>
        <p:blipFill>
          <a:blip r:embed="rId3" cstate="print"/>
          <a:srcRect/>
          <a:stretch>
            <a:fillRect/>
          </a:stretch>
        </p:blipFill>
        <p:spPr>
          <a:xfrm>
            <a:off x="4958125" y="1246073"/>
            <a:ext cx="3826923" cy="3695095"/>
          </a:xfrm>
          <a:prstGeom prst="rect">
            <a:avLst/>
          </a:prstGeom>
          <a:noFill/>
          <a:ln>
            <a:solidFill>
              <a:schemeClr val="tx1"/>
            </a:solidFill>
          </a:ln>
        </p:spPr>
      </p:pic>
      <p:sp>
        <p:nvSpPr>
          <p:cNvPr id="22" name="Line 4"/>
          <p:cNvSpPr>
            <a:spLocks noChangeShapeType="1"/>
          </p:cNvSpPr>
          <p:nvPr/>
        </p:nvSpPr>
        <p:spPr bwMode="auto">
          <a:xfrm>
            <a:off x="1783324" y="1371298"/>
            <a:ext cx="0" cy="4321024"/>
          </a:xfrm>
          <a:prstGeom prst="line">
            <a:avLst/>
          </a:prstGeom>
          <a:noFill/>
          <a:ln w="63500">
            <a:noFill/>
            <a:round/>
            <a:headEnd/>
            <a:tailEnd/>
          </a:ln>
          <a:effectLst/>
        </p:spPr>
        <p:txBody>
          <a:bodyPr lIns="87859" tIns="43930" rIns="87859" bIns="43930"/>
          <a:lstStyle/>
          <a:p>
            <a:endParaRPr lang="sv-SE"/>
          </a:p>
        </p:txBody>
      </p:sp>
      <p:grpSp>
        <p:nvGrpSpPr>
          <p:cNvPr id="23" name="Group 23"/>
          <p:cNvGrpSpPr>
            <a:grpSpLocks/>
          </p:cNvGrpSpPr>
          <p:nvPr/>
        </p:nvGrpSpPr>
        <p:grpSpPr bwMode="auto">
          <a:xfrm>
            <a:off x="1067962" y="3861048"/>
            <a:ext cx="2820535" cy="2456834"/>
            <a:chOff x="229" y="2359"/>
            <a:chExt cx="2616" cy="1631"/>
          </a:xfrm>
        </p:grpSpPr>
        <p:pic>
          <p:nvPicPr>
            <p:cNvPr id="24" name="Picture 6"/>
            <p:cNvPicPr>
              <a:picLocks noChangeAspect="1" noChangeArrowheads="1"/>
            </p:cNvPicPr>
            <p:nvPr/>
          </p:nvPicPr>
          <p:blipFill>
            <a:blip r:embed="rId4" cstate="print"/>
            <a:srcRect/>
            <a:stretch>
              <a:fillRect/>
            </a:stretch>
          </p:blipFill>
          <p:spPr bwMode="auto">
            <a:xfrm>
              <a:off x="430" y="2359"/>
              <a:ext cx="2226" cy="1425"/>
            </a:xfrm>
            <a:prstGeom prst="rect">
              <a:avLst/>
            </a:prstGeom>
            <a:noFill/>
            <a:ln>
              <a:noFill/>
            </a:ln>
            <a:effectLst/>
          </p:spPr>
        </p:pic>
        <p:sp>
          <p:nvSpPr>
            <p:cNvPr id="25" name="Line 10"/>
            <p:cNvSpPr>
              <a:spLocks noChangeShapeType="1"/>
            </p:cNvSpPr>
            <p:nvPr/>
          </p:nvSpPr>
          <p:spPr bwMode="auto">
            <a:xfrm rot="16200000">
              <a:off x="-286" y="3074"/>
              <a:ext cx="1428" cy="0"/>
            </a:xfrm>
            <a:prstGeom prst="line">
              <a:avLst/>
            </a:prstGeom>
            <a:noFill/>
            <a:ln w="25400">
              <a:solidFill>
                <a:schemeClr val="tx1"/>
              </a:solidFill>
              <a:round/>
              <a:headEnd/>
              <a:tailEnd type="triangle" w="med" len="med"/>
            </a:ln>
            <a:effectLst/>
          </p:spPr>
          <p:txBody>
            <a:bodyPr lIns="95271" tIns="47636" rIns="95271" bIns="47636"/>
            <a:lstStyle/>
            <a:p>
              <a:endParaRPr lang="sv-SE"/>
            </a:p>
          </p:txBody>
        </p:sp>
        <p:sp>
          <p:nvSpPr>
            <p:cNvPr id="26" name="Line 11"/>
            <p:cNvSpPr>
              <a:spLocks noChangeShapeType="1"/>
            </p:cNvSpPr>
            <p:nvPr/>
          </p:nvSpPr>
          <p:spPr bwMode="auto">
            <a:xfrm rot="16200000">
              <a:off x="1637" y="2580"/>
              <a:ext cx="0" cy="2417"/>
            </a:xfrm>
            <a:prstGeom prst="line">
              <a:avLst/>
            </a:prstGeom>
            <a:noFill/>
            <a:ln w="25400">
              <a:solidFill>
                <a:schemeClr val="tx1"/>
              </a:solidFill>
              <a:round/>
              <a:headEnd/>
              <a:tailEnd type="triangle" w="med" len="med"/>
            </a:ln>
            <a:effectLst/>
          </p:spPr>
          <p:txBody>
            <a:bodyPr lIns="95271" tIns="47636" rIns="95271" bIns="47636"/>
            <a:lstStyle/>
            <a:p>
              <a:endParaRPr lang="sv-SE"/>
            </a:p>
          </p:txBody>
        </p:sp>
        <p:sp>
          <p:nvSpPr>
            <p:cNvPr id="27" name="Text Box 12"/>
            <p:cNvSpPr txBox="1">
              <a:spLocks noChangeArrowheads="1"/>
            </p:cNvSpPr>
            <p:nvPr/>
          </p:nvSpPr>
          <p:spPr bwMode="auto">
            <a:xfrm rot="16200000">
              <a:off x="-228" y="3018"/>
              <a:ext cx="1159" cy="246"/>
            </a:xfrm>
            <a:prstGeom prst="rect">
              <a:avLst/>
            </a:prstGeom>
            <a:noFill/>
            <a:ln w="25400" algn="ctr">
              <a:noFill/>
              <a:miter lim="800000"/>
              <a:headEnd/>
              <a:tailEnd/>
            </a:ln>
            <a:effectLst/>
          </p:spPr>
          <p:txBody>
            <a:bodyPr lIns="95244" tIns="47622" rIns="95244" bIns="47622">
              <a:spAutoFit/>
            </a:bodyPr>
            <a:lstStyle/>
            <a:p>
              <a:pPr algn="l"/>
              <a:r>
                <a:rPr lang="sv-SE" sz="1100" b="1" dirty="0">
                  <a:solidFill>
                    <a:schemeClr val="tx1"/>
                  </a:solidFill>
                  <a:latin typeface="Tahoma" charset="0"/>
                </a:rPr>
                <a:t>Signal Strength (mV)</a:t>
              </a:r>
            </a:p>
          </p:txBody>
        </p:sp>
        <p:sp>
          <p:nvSpPr>
            <p:cNvPr id="28" name="Text Box 13"/>
            <p:cNvSpPr txBox="1">
              <a:spLocks noChangeArrowheads="1"/>
            </p:cNvSpPr>
            <p:nvPr/>
          </p:nvSpPr>
          <p:spPr bwMode="auto">
            <a:xfrm rot="16200000">
              <a:off x="1897" y="3271"/>
              <a:ext cx="240" cy="1198"/>
            </a:xfrm>
            <a:prstGeom prst="rect">
              <a:avLst/>
            </a:prstGeom>
            <a:noFill/>
            <a:ln w="25400" algn="ctr">
              <a:noFill/>
              <a:miter lim="800000"/>
              <a:headEnd/>
              <a:tailEnd/>
            </a:ln>
            <a:effectLst/>
          </p:spPr>
          <p:txBody>
            <a:bodyPr vert="eaVert" lIns="95244" tIns="47622" rIns="95244" bIns="47622" anchor="ctr">
              <a:spAutoFit/>
            </a:bodyPr>
            <a:lstStyle/>
            <a:p>
              <a:pPr algn="l">
                <a:spcBef>
                  <a:spcPct val="50000"/>
                </a:spcBef>
              </a:pPr>
              <a:r>
                <a:rPr lang="sv-SE" sz="1100" b="1" dirty="0">
                  <a:solidFill>
                    <a:schemeClr val="tx1"/>
                  </a:solidFill>
                  <a:latin typeface="Tahoma" charset="0"/>
                </a:rPr>
                <a:t>Distance</a:t>
              </a:r>
            </a:p>
          </p:txBody>
        </p:sp>
      </p:grpSp>
      <p:graphicFrame>
        <p:nvGraphicFramePr>
          <p:cNvPr id="29" name="Object 18"/>
          <p:cNvGraphicFramePr>
            <a:graphicFrameLocks noChangeAspect="1"/>
          </p:cNvGraphicFramePr>
          <p:nvPr>
            <p:ph sz="quarter" idx="4294967295"/>
          </p:nvPr>
        </p:nvGraphicFramePr>
        <p:xfrm>
          <a:off x="564966" y="1289861"/>
          <a:ext cx="4223058" cy="2376714"/>
        </p:xfrm>
        <a:graphic>
          <a:graphicData uri="http://schemas.openxmlformats.org/presentationml/2006/ole">
            <p:oleObj spid="_x0000_s86019" name="Bitmap Image" r:id="rId5" imgW="4780952" imgH="3476190" progId="PBrush">
              <p:embed/>
            </p:oleObj>
          </a:graphicData>
        </a:graphic>
      </p:graphicFrame>
      <p:sp>
        <p:nvSpPr>
          <p:cNvPr id="30" name="AutoShape 21"/>
          <p:cNvSpPr>
            <a:spLocks noChangeArrowheads="1"/>
          </p:cNvSpPr>
          <p:nvPr/>
        </p:nvSpPr>
        <p:spPr bwMode="auto">
          <a:xfrm rot="10800000">
            <a:off x="4248800" y="2733788"/>
            <a:ext cx="1880569" cy="480786"/>
          </a:xfrm>
          <a:custGeom>
            <a:avLst/>
            <a:gdLst>
              <a:gd name="G0" fmla="+- 14772 0 0"/>
              <a:gd name="G1" fmla="+- 7200 0 0"/>
              <a:gd name="G2" fmla="+- 21600 0 7200"/>
              <a:gd name="G3" fmla="+- 10800 0 7200"/>
              <a:gd name="G4" fmla="+- 21600 0 14772"/>
              <a:gd name="G5" fmla="*/ G4 G3 10800"/>
              <a:gd name="G6" fmla="+- 21600 0 G5"/>
              <a:gd name="T0" fmla="*/ 14772 w 21600"/>
              <a:gd name="T1" fmla="*/ 0 h 21600"/>
              <a:gd name="T2" fmla="*/ 0 w 21600"/>
              <a:gd name="T3" fmla="*/ 10800 h 21600"/>
              <a:gd name="T4" fmla="*/ 1477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4772" y="0"/>
                </a:moveTo>
                <a:lnTo>
                  <a:pt x="14772" y="7200"/>
                </a:lnTo>
                <a:lnTo>
                  <a:pt x="3375" y="7200"/>
                </a:lnTo>
                <a:lnTo>
                  <a:pt x="3375" y="14400"/>
                </a:lnTo>
                <a:lnTo>
                  <a:pt x="14772" y="14400"/>
                </a:lnTo>
                <a:lnTo>
                  <a:pt x="14772" y="21600"/>
                </a:lnTo>
                <a:lnTo>
                  <a:pt x="21600" y="10800"/>
                </a:lnTo>
                <a:close/>
              </a:path>
              <a:path w="21600" h="21600">
                <a:moveTo>
                  <a:pt x="1350" y="7200"/>
                </a:moveTo>
                <a:lnTo>
                  <a:pt x="1350" y="14400"/>
                </a:lnTo>
                <a:lnTo>
                  <a:pt x="2700" y="14400"/>
                </a:lnTo>
                <a:lnTo>
                  <a:pt x="2700" y="7200"/>
                </a:lnTo>
                <a:close/>
              </a:path>
              <a:path w="21600" h="21600">
                <a:moveTo>
                  <a:pt x="0" y="7200"/>
                </a:moveTo>
                <a:lnTo>
                  <a:pt x="0" y="14400"/>
                </a:lnTo>
                <a:lnTo>
                  <a:pt x="675" y="14400"/>
                </a:lnTo>
                <a:lnTo>
                  <a:pt x="675" y="7200"/>
                </a:lnTo>
                <a:close/>
              </a:path>
            </a:pathLst>
          </a:custGeom>
          <a:solidFill>
            <a:srgbClr val="CC99FF"/>
          </a:solidFill>
          <a:ln w="25400" algn="ctr">
            <a:solidFill>
              <a:schemeClr val="tx1"/>
            </a:solidFill>
            <a:miter lim="800000"/>
            <a:headEnd/>
            <a:tailEnd/>
          </a:ln>
          <a:effectLst/>
        </p:spPr>
        <p:txBody>
          <a:bodyPr wrap="none" lIns="87859" tIns="43930" rIns="87859" bIns="43930" anchor="ctr"/>
          <a:lstStyle/>
          <a:p>
            <a:endParaRPr lang="sv-SE"/>
          </a:p>
        </p:txBody>
      </p:sp>
      <p:sp>
        <p:nvSpPr>
          <p:cNvPr id="31" name="AutoShape 22"/>
          <p:cNvSpPr>
            <a:spLocks noChangeArrowheads="1"/>
          </p:cNvSpPr>
          <p:nvPr/>
        </p:nvSpPr>
        <p:spPr bwMode="auto">
          <a:xfrm rot="5400000">
            <a:off x="2224645" y="2998973"/>
            <a:ext cx="737810" cy="842324"/>
          </a:xfrm>
          <a:prstGeom prst="notchedRightArrow">
            <a:avLst>
              <a:gd name="adj1" fmla="val 50000"/>
              <a:gd name="adj2" fmla="val 25000"/>
            </a:avLst>
          </a:prstGeom>
          <a:solidFill>
            <a:srgbClr val="CC99FF"/>
          </a:solidFill>
          <a:ln w="25400" algn="ctr">
            <a:solidFill>
              <a:schemeClr val="tx1"/>
            </a:solidFill>
            <a:miter lim="800000"/>
            <a:headEnd/>
            <a:tailEnd/>
          </a:ln>
          <a:effectLst/>
        </p:spPr>
        <p:txBody>
          <a:bodyPr wrap="none" lIns="87859" tIns="43930" rIns="87859" bIns="43930" anchor="ctr"/>
          <a:lstStyle/>
          <a:p>
            <a:endParaRPr lang="sv-SE"/>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18" presetClass="entr" presetSubtype="1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strips(downLeft)">
                                      <p:cBhvr>
                                        <p:cTn id="11" dur="3000"/>
                                        <p:tgtEl>
                                          <p:spTgt spid="30"/>
                                        </p:tgtEl>
                                      </p:cBhvr>
                                    </p:animEffect>
                                  </p:childTnLst>
                                </p:cTn>
                              </p:par>
                            </p:childTnLst>
                          </p:cTn>
                        </p:par>
                        <p:par>
                          <p:cTn id="12" fill="hold">
                            <p:stCondLst>
                              <p:cond delay="5000"/>
                            </p:stCondLst>
                            <p:childTnLst>
                              <p:par>
                                <p:cTn id="13" presetID="1"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par>
                          <p:cTn id="15" fill="hold">
                            <p:stCondLst>
                              <p:cond delay="5000"/>
                            </p:stCondLst>
                            <p:childTnLst>
                              <p:par>
                                <p:cTn id="16" presetID="12" presetClass="entr" presetSubtype="1"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slide(fromTop)">
                                      <p:cBhvr>
                                        <p:cTn id="18" dur="1000"/>
                                        <p:tgtEl>
                                          <p:spTgt spid="31"/>
                                        </p:tgtEl>
                                      </p:cBhvr>
                                    </p:animEffect>
                                  </p:childTnLst>
                                </p:cTn>
                              </p:par>
                            </p:childTnLst>
                          </p:cTn>
                        </p:par>
                        <p:par>
                          <p:cTn id="19" fill="hold">
                            <p:stCondLst>
                              <p:cond delay="6000"/>
                            </p:stCondLst>
                            <p:childTnLst>
                              <p:par>
                                <p:cTn id="20" presetID="55"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strVal val="#ppt_w*0.70"/>
                                          </p:val>
                                        </p:tav>
                                        <p:tav tm="100000">
                                          <p:val>
                                            <p:strVal val="#ppt_w"/>
                                          </p:val>
                                        </p:tav>
                                      </p:tavLst>
                                    </p:anim>
                                    <p:anim calcmode="lin" valueType="num">
                                      <p:cBhvr>
                                        <p:cTn id="23" dur="500" fill="hold"/>
                                        <p:tgtEl>
                                          <p:spTgt spid="23"/>
                                        </p:tgtEl>
                                        <p:attrNameLst>
                                          <p:attrName>ppt_h</p:attrName>
                                        </p:attrNameLst>
                                      </p:cBhvr>
                                      <p:tavLst>
                                        <p:tav tm="0">
                                          <p:val>
                                            <p:strVal val="#ppt_h"/>
                                          </p:val>
                                        </p:tav>
                                        <p:tav tm="100000">
                                          <p:val>
                                            <p:strVal val="#ppt_h"/>
                                          </p:val>
                                        </p:tav>
                                      </p:tavLst>
                                    </p:anim>
                                    <p:animEffect transition="in" filter="fade">
                                      <p:cBhvr>
                                        <p:cTn id="24" dur="500"/>
                                        <p:tgtEl>
                                          <p:spTgt spid="23"/>
                                        </p:tgtEl>
                                      </p:cBhvr>
                                    </p:animEffect>
                                  </p:childTnLst>
                                </p:cTn>
                              </p:par>
                            </p:childTnLst>
                          </p:cTn>
                        </p:par>
                        <p:par>
                          <p:cTn id="25" fill="hold">
                            <p:stCondLst>
                              <p:cond delay="6500"/>
                            </p:stCondLst>
                            <p:childTnLst>
                              <p:par>
                                <p:cTn id="26" presetID="18" presetClass="entr" presetSubtype="12" fill="hold" grpId="1"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strips(downLeft)">
                                      <p:cBhvr>
                                        <p:cTn id="28" dur="500"/>
                                        <p:tgtEl>
                                          <p:spTgt spid="30"/>
                                        </p:tgtEl>
                                      </p:cBhvr>
                                    </p:animEffect>
                                  </p:childTnLst>
                                </p:cTn>
                              </p:par>
                            </p:childTnLst>
                          </p:cTn>
                        </p:par>
                        <p:par>
                          <p:cTn id="29" fill="hold">
                            <p:stCondLst>
                              <p:cond delay="7000"/>
                            </p:stCondLst>
                            <p:childTnLst>
                              <p:par>
                                <p:cTn id="30" presetID="1"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7000"/>
                            </p:stCondLst>
                            <p:childTnLst>
                              <p:par>
                                <p:cTn id="33" presetID="12" presetClass="entr" presetSubtype="1" fill="hold" grpId="1"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Top)">
                                      <p:cBhvr>
                                        <p:cTn id="35" dur="1000"/>
                                        <p:tgtEl>
                                          <p:spTgt spid="31"/>
                                        </p:tgtEl>
                                      </p:cBhvr>
                                    </p:animEffect>
                                  </p:childTnLst>
                                </p:cTn>
                              </p:par>
                            </p:childTnLst>
                          </p:cTn>
                        </p:par>
                        <p:par>
                          <p:cTn id="36" fill="hold">
                            <p:stCondLst>
                              <p:cond delay="8000"/>
                            </p:stCondLst>
                            <p:childTnLst>
                              <p:par>
                                <p:cTn id="37" presetID="55"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1000" fill="hold"/>
                                        <p:tgtEl>
                                          <p:spTgt spid="23"/>
                                        </p:tgtEl>
                                        <p:attrNameLst>
                                          <p:attrName>ppt_w</p:attrName>
                                        </p:attrNameLst>
                                      </p:cBhvr>
                                      <p:tavLst>
                                        <p:tav tm="0">
                                          <p:val>
                                            <p:strVal val="#ppt_w*0.70"/>
                                          </p:val>
                                        </p:tav>
                                        <p:tav tm="100000">
                                          <p:val>
                                            <p:strVal val="#ppt_w"/>
                                          </p:val>
                                        </p:tav>
                                      </p:tavLst>
                                    </p:anim>
                                    <p:anim calcmode="lin" valueType="num">
                                      <p:cBhvr>
                                        <p:cTn id="40" dur="1000" fill="hold"/>
                                        <p:tgtEl>
                                          <p:spTgt spid="23"/>
                                        </p:tgtEl>
                                        <p:attrNameLst>
                                          <p:attrName>ppt_h</p:attrName>
                                        </p:attrNameLst>
                                      </p:cBhvr>
                                      <p:tavLst>
                                        <p:tav tm="0">
                                          <p:val>
                                            <p:strVal val="#ppt_h"/>
                                          </p:val>
                                        </p:tav>
                                        <p:tav tm="100000">
                                          <p:val>
                                            <p:strVal val="#ppt_h"/>
                                          </p:val>
                                        </p:tav>
                                      </p:tavLst>
                                    </p:anim>
                                    <p:animEffect transition="in" filter="fade">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smtClean="0"/>
              <a:t>Signal processing - FHAST</a:t>
            </a:r>
            <a:endParaRPr lang="en-US"/>
          </a:p>
        </p:txBody>
      </p:sp>
      <p:sp>
        <p:nvSpPr>
          <p:cNvPr id="257027" name="Rectangle 3"/>
          <p:cNvSpPr>
            <a:spLocks noGrp="1" noChangeArrowheads="1"/>
          </p:cNvSpPr>
          <p:nvPr>
            <p:ph type="body" idx="1"/>
          </p:nvPr>
        </p:nvSpPr>
        <p:spPr/>
        <p:txBody>
          <a:bodyPr/>
          <a:lstStyle/>
          <a:p>
            <a:r>
              <a:rPr lang="en-US" smtClean="0"/>
              <a:t>Advanced high accuracy filter</a:t>
            </a:r>
          </a:p>
          <a:p>
            <a:r>
              <a:rPr lang="en-US" smtClean="0"/>
              <a:t>Used for increased accuracy as specified per RTG type.</a:t>
            </a:r>
          </a:p>
          <a:p>
            <a:pPr lvl="1"/>
            <a:r>
              <a:rPr lang="en-US" smtClean="0"/>
              <a:t>TR REX has FHAST as standard</a:t>
            </a:r>
          </a:p>
          <a:p>
            <a:pPr lvl="1"/>
            <a:r>
              <a:rPr lang="en-US" smtClean="0"/>
              <a:t>TR PRO has FHAST as an option</a:t>
            </a:r>
          </a:p>
          <a:p>
            <a:r>
              <a:rPr lang="en-US" smtClean="0"/>
              <a:t>FHAST suitable for calm conditions (storage tanks) ONLY.</a:t>
            </a:r>
          </a:p>
          <a:p>
            <a:r>
              <a:rPr lang="en-US" smtClean="0"/>
              <a:t>At turbulent conditions FHAST shall be OFF.</a:t>
            </a:r>
          </a:p>
          <a:p>
            <a:endParaRPr lang="en-US"/>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58&quot;&gt;&lt;property id=&quot;20148&quot; value=&quot;5&quot;/&gt;&lt;property id=&quot;20300&quot; value=&quot;Slide 2 - &amp;quot;Lesson Goal&amp;quot;&quot;/&gt;&lt;property id=&quot;20307&quot; value=&quot;276&quot;/&gt;&lt;/object&gt;&lt;object type=&quot;3&quot; unique_id=&quot;10059&quot;&gt;&lt;property id=&quot;20148&quot; value=&quot;5&quot;/&gt;&lt;property id=&quot;20300&quot; value=&quot;Slide 3 - &amp;quot;Lesson Goal&amp;quot;&quot;/&gt;&lt;property id=&quot;20307&quot; value=&quot;277&quot;/&gt;&lt;/object&gt;&lt;object type=&quot;3&quot; unique_id=&quot;10620&quot;&gt;&lt;property id=&quot;20148&quot; value=&quot;5&quot;/&gt;&lt;property id=&quot;20300&quot; value=&quot;Slide 4 - &amp;quot;Gauge firmware&amp;quot;&quot;/&gt;&lt;property id=&quot;20307&quot; value=&quot;278&quot;/&gt;&lt;/object&gt;&lt;object type=&quot;3&quot; unique_id=&quot;10621&quot;&gt;&lt;property id=&quot;20148&quot; value=&quot;5&quot;/&gt;&lt;property id=&quot;20300&quot; value=&quot;Slide 5 - &amp;quot;Boot software&amp;quot;&quot;/&gt;&lt;property id=&quot;20307&quot; value=&quot;279&quot;/&gt;&lt;/object&gt;&lt;object type=&quot;3&quot; unique_id=&quot;10622&quot;&gt;&lt;property id=&quot;20148&quot; value=&quot;5&quot;/&gt;&lt;property id=&quot;20300&quot; value=&quot;Slide 6 - &amp;quot;Application software&amp;quot;&quot;/&gt;&lt;property id=&quot;20307&quot; value=&quot;280&quot;/&gt;&lt;/object&gt;&lt;object type=&quot;3&quot; unique_id=&quot;10623&quot;&gt;&lt;property id=&quot;20148&quot; value=&quot;5&quot;/&gt;&lt;property id=&quot;20300&quot; value=&quot;Slide 7 - &amp;quot;Signal processing overview&amp;quot;&quot;/&gt;&lt;property id=&quot;20307&quot; value=&quot;281&quot;/&gt;&lt;/object&gt;&lt;object type=&quot;3&quot; unique_id=&quot;10624&quot;&gt;&lt;property id=&quot;20148&quot; value=&quot;5&quot;/&gt;&lt;property id=&quot;20300&quot; value=&quot;Slide 8 - &amp;quot;Signal processing - FFT&amp;quot;&quot;/&gt;&lt;property id=&quot;20307&quot; value=&quot;282&quot;/&gt;&lt;/object&gt;&lt;object type=&quot;3&quot; unique_id=&quot;10625&quot;&gt;&lt;property id=&quot;20148&quot; value=&quot;5&quot;/&gt;&lt;property id=&quot;20300&quot; value=&quot;Slide 9 - &amp;quot;Signal processing - FFT&amp;quot;&quot;/&gt;&lt;property id=&quot;20307&quot; value=&quot;283&quot;/&gt;&lt;/object&gt;&lt;object type=&quot;3&quot; unique_id=&quot;10626&quot;&gt;&lt;property id=&quot;20148&quot; value=&quot;5&quot;/&gt;&lt;property id=&quot;20300&quot; value=&quot;Slide 10 - &amp;quot;Signal processing - FHAST&amp;quot;&quot;/&gt;&lt;property id=&quot;20307&quot; value=&quot;284&quot;/&gt;&lt;/object&gt;&lt;object type=&quot;3&quot; unique_id=&quot;10627&quot;&gt;&lt;property id=&quot;20148&quot; value=&quot;5&quot;/&gt;&lt;property id=&quot;20300&quot; value=&quot;Slide 11 - &amp;quot;Signal processing - FHAST&amp;quot;&quot;/&gt;&lt;property id=&quot;20307&quot; value=&quot;285&quot;/&gt;&lt;/object&gt;&lt;object type=&quot;3&quot; unique_id=&quot;10628&quot;&gt;&lt;property id=&quot;20148&quot; value=&quot;5&quot;/&gt;&lt;property id=&quot;20300&quot; value=&quot;Slide 12 - &amp;quot;Echo detection, Initial Start up&amp;quot;&quot;/&gt;&lt;property id=&quot;20307&quot; value=&quot;286&quot;/&gt;&lt;/object&gt;&lt;object type=&quot;3&quot; unique_id=&quot;10629&quot;&gt;&lt;property id=&quot;20148&quot; value=&quot;5&quot;/&gt;&lt;property id=&quot;20300&quot; value=&quot;Slide 13 - &amp;quot;Echo detection, thresholds&amp;quot;&quot;/&gt;&lt;property id=&quot;20307&quot; value=&quot;287&quot;/&gt;&lt;/object&gt;&lt;object type=&quot;3&quot; unique_id=&quot;10630&quot;&gt;&lt;property id=&quot;20148&quot; value=&quot;5&quot;/&gt;&lt;property id=&quot;20300&quot; value=&quot;Slide 14 - &amp;quot;Echo Tracking&amp;quot;&quot;/&gt;&lt;property id=&quot;20307&quot; value=&quot;288&quot;/&gt;&lt;/object&gt;&lt;object type=&quot;3&quot; unique_id=&quot;10631&quot;&gt;&lt;property id=&quot;20148&quot; value=&quot;5&quot;/&gt;&lt;property id=&quot;20300&quot; value=&quot;Slide 16 - &amp;quot;Echo Tracking, Lost echo&amp;quot;&quot;/&gt;&lt;property id=&quot;20307&quot; value=&quot;289&quot;/&gt;&lt;/object&gt;&lt;object type=&quot;3&quot; unique_id=&quot;10632&quot;&gt;&lt;property id=&quot;20148&quot; value=&quot;5&quot;/&gt;&lt;property id=&quot;20300&quot; value=&quot;Slide 17 - &amp;quot;Disturbing Echoes&amp;quot;&quot;/&gt;&lt;property id=&quot;20307&quot; value=&quot;290&quot;/&gt;&lt;/object&gt;&lt;object type=&quot;3&quot; unique_id=&quot;10633&quot;&gt;&lt;property id=&quot;20148&quot; value=&quot;5&quot;/&gt;&lt;property id=&quot;20300&quot; value=&quot;Slide 18 - &amp;quot;Software Functions, Pro vs Rex&amp;quot;&quot;/&gt;&lt;property id=&quot;20307&quot; value=&quot;291&quot;/&gt;&lt;/object&gt;&lt;object type=&quot;3&quot; unique_id=&quot;10634&quot;&gt;&lt;property id=&quot;20148&quot; value=&quot;5&quot;/&gt;&lt;property id=&quot;20300&quot; value=&quot;Slide 19 - &amp;quot;Hardware Functions, Pro vs Rex&amp;quot;&quot;/&gt;&lt;property id=&quot;20307&quot; value=&quot;292&quot;/&gt;&lt;/object&gt;&lt;object type=&quot;3&quot; unique_id=&quot;10635&quot;&gt;&lt;property id=&quot;20148&quot; value=&quot;5&quot;/&gt;&lt;property id=&quot;20300&quot; value=&quot;Slide 20 - &amp;quot;Pipe measurements, configuration&amp;quot;&quot;/&gt;&lt;property id=&quot;20307&quot; value=&quot;293&quot;/&gt;&lt;/object&gt;&lt;object type=&quot;3&quot; unique_id=&quot;10636&quot;&gt;&lt;property id=&quot;20148&quot; value=&quot;5&quot;/&gt;&lt;property id=&quot;20300&quot; value=&quot;Slide 21 - &amp;quot;Free propagation measurements&amp;quot;&quot;/&gt;&lt;property id=&quot;20307&quot; value=&quot;294&quot;/&gt;&lt;/object&gt;&lt;object type=&quot;3&quot; unique_id=&quot;10637&quot;&gt;&lt;property id=&quot;20148&quot; value=&quot;5&quot;/&gt;&lt;property id=&quot;20300&quot; value=&quot;Slide 22 - &amp;quot;Gain control &amp;quot;&quot;/&gt;&lt;property id=&quot;20307&quot; value=&quot;295&quot;/&gt;&lt;/object&gt;&lt;object type=&quot;3&quot; unique_id=&quot;10638&quot;&gt;&lt;property id=&quot;20148&quot; value=&quot;5&quot;/&gt;&lt;property id=&quot;20300&quot; value=&quot;Slide 23 - &amp;quot;Empty Tank Handling&amp;quot;&quot;/&gt;&lt;property id=&quot;20307&quot; value=&quot;296&quot;/&gt;&lt;/object&gt;&lt;object type=&quot;3&quot; unique_id=&quot;10639&quot;&gt;&lt;property id=&quot;20148&quot; value=&quot;5&quot;/&gt;&lt;property id=&quot;20300&quot; value=&quot;Slide 24 - &amp;quot;Empty Tank Handling&amp;quot;&quot;/&gt;&lt;property id=&quot;20307&quot; value=&quot;297&quot;/&gt;&lt;/object&gt;&lt;object type=&quot;3&quot; unique_id=&quot;10640&quot;&gt;&lt;property id=&quot;20148&quot; value=&quot;5&quot;/&gt;&lt;property id=&quot;20300&quot; value=&quot;Slide 25 - &amp;quot;Empty Tank Handling&amp;quot;&quot;/&gt;&lt;property id=&quot;20307&quot; value=&quot;298&quot;/&gt;&lt;/object&gt;&lt;object type=&quot;3&quot; unique_id=&quot;10642&quot;&gt;&lt;property id=&quot;20148&quot; value=&quot;5&quot;/&gt;&lt;property id=&quot;20300&quot; value=&quot;Slide 27 - &amp;quot;TR PRO, Tank Environment&amp;quot;&quot;/&gt;&lt;property id=&quot;20307&quot; value=&quot;300&quot;/&gt;&lt;/object&gt;&lt;object type=&quot;3&quot; unique_id=&quot;10643&quot;&gt;&lt;property id=&quot;20148&quot; value=&quot;5&quot;/&gt;&lt;property id=&quot;20300&quot; value=&quot;Slide 28 - &amp;quot;Surface Echo tracking&amp;quot;&quot;/&gt;&lt;property id=&quot;20307&quot; value=&quot;301&quot;/&gt;&lt;/object&gt;&lt;object type=&quot;3&quot; unique_id=&quot;10644&quot;&gt;&lt;property id=&quot;20148&quot; value=&quot;5&quot;/&gt;&lt;property id=&quot;20300&quot; value=&quot;Slide 29 - &amp;quot;Filter Settings&amp;quot;&quot;/&gt;&lt;property id=&quot;20307&quot; value=&quot;302&quot;/&gt;&lt;/object&gt;&lt;object type=&quot;3&quot; unique_id=&quot;10645&quot;&gt;&lt;property id=&quot;20148&quot; value=&quot;5&quot;/&gt;&lt;property id=&quot;20300&quot; value=&quot;Slide 30 - &amp;quot;Filter Settings&amp;quot;&quot;/&gt;&lt;property id=&quot;20307&quot; value=&quot;303&quot;/&gt;&lt;/object&gt;&lt;object type=&quot;3&quot; unique_id=&quot;10646&quot;&gt;&lt;property id=&quot;20148&quot; value=&quot;5&quot;/&gt;&lt;property id=&quot;20300&quot; value=&quot;Slide 31 - &amp;quot;Filter Settings&amp;quot;&quot;/&gt;&lt;property id=&quot;20307&quot; value=&quot;304&quot;/&gt;&lt;/object&gt;&lt;object type=&quot;3&quot; unique_id=&quot;10647&quot;&gt;&lt;property id=&quot;20148&quot; value=&quot;5&quot;/&gt;&lt;property id=&quot;20300&quot; value=&quot;Slide 32 - &amp;quot;Filter Settings&amp;quot;&quot;/&gt;&lt;property id=&quot;20307&quot; value=&quot;305&quot;/&gt;&lt;/object&gt;&lt;object type=&quot;3&quot; unique_id=&quot;10648&quot;&gt;&lt;property id=&quot;20148&quot; value=&quot;5&quot;/&gt;&lt;property id=&quot;20300&quot; value=&quot;Slide 33 - &amp;quot;Temperature sensors&amp;quot;&quot;/&gt;&lt;property id=&quot;20307&quot; value=&quot;306&quot;/&gt;&lt;/object&gt;&lt;object type=&quot;3&quot; unique_id=&quot;10649&quot;&gt;&lt;property id=&quot;20148&quot; value=&quot;5&quot;/&gt;&lt;property id=&quot;20300&quot; value=&quot;Slide 34 - &amp;quot;Analog input&amp;quot;&quot;/&gt;&lt;property id=&quot;20307&quot; value=&quot;307&quot;/&gt;&lt;/object&gt;&lt;object type=&quot;3&quot; unique_id=&quot;10650&quot;&gt;&lt;property id=&quot;20148&quot; value=&quot;5&quot;/&gt;&lt;property id=&quot;20300&quot; value=&quot;Slide 35 - &amp;quot;HART input&amp;quot;&quot;/&gt;&lt;property id=&quot;20307&quot; value=&quot;308&quot;/&gt;&lt;/object&gt;&lt;object type=&quot;3&quot; unique_id=&quot;10651&quot;&gt;&lt;property id=&quot;20148&quot; value=&quot;5&quot;/&gt;&lt;property id=&quot;20300&quot; value=&quot;Slide 36 - &amp;quot;Analog Out&amp;quot;&quot;/&gt;&lt;property id=&quot;20307&quot; value=&quot;309&quot;/&gt;&lt;/object&gt;&lt;object type=&quot;3&quot; unique_id=&quot;10652&quot;&gt;&lt;property id=&quot;20148&quot; value=&quot;5&quot;/&gt;&lt;property id=&quot;20300&quot; value=&quot;Slide 37 - &amp;quot;Relay ports&amp;quot;&quot;/&gt;&lt;property id=&quot;20307&quot; value=&quot;310&quot;/&gt;&lt;/object&gt;&lt;object type=&quot;3&quot; unique_id=&quot;10653&quot;&gt;&lt;property id=&quot;20148&quot; value=&quot;5&quot;/&gt;&lt;property id=&quot;20300&quot; value=&quot;Slide 38 - &amp;quot;Upgrade Firmware&amp;amp;#x09;&amp;quot;&quot;/&gt;&lt;property id=&quot;20307&quot; value=&quot;311&quot;/&gt;&lt;/object&gt;&lt;object type=&quot;3&quot; unique_id=&quot;11171&quot;&gt;&lt;property id=&quot;20148&quot; value=&quot;5&quot;/&gt;&lt;property id=&quot;20300&quot; value=&quot;Slide 15 - &amp;quot;Echo Tracking&amp;quot;&quot;/&gt;&lt;property id=&quot;20307&quot; value=&quot;312&quot;/&gt;&lt;/object&gt;&lt;object type=&quot;3&quot; unique_id=&quot;11772&quot;&gt;&lt;property id=&quot;20148&quot; value=&quot;5&quot;/&gt;&lt;property id=&quot;20300&quot; value=&quot;Slide 26 - &amp;quot;Double Surfaces&amp;quot;&quot;/&gt;&lt;property id=&quot;20307&quot; value=&quot;313&quot;/&gt;&lt;/object&gt;&lt;/object&gt;&lt;/object&gt;&lt;/database&gt;"/>
  <p:tag name="SECTOMILLISECCONVERTED" val="1"/>
  <p:tag name="ARTICULATE_PROJECT_OPEN" val="0"/>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000000"/>
            </a:solidFill>
            <a:effectLst/>
            <a:latin typeface="Arial"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6917</TotalTime>
  <Words>2010</Words>
  <Application>Microsoft Office PowerPoint</Application>
  <PresentationFormat>On-screen Show (4:3)</PresentationFormat>
  <Paragraphs>372</Paragraphs>
  <Slides>41</Slides>
  <Notes>22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4" baseType="lpstr">
      <vt:lpstr>RTG_White</vt:lpstr>
      <vt:lpstr>Bitmap Image</vt:lpstr>
      <vt:lpstr>Picture</vt:lpstr>
      <vt:lpstr>Slide 1</vt:lpstr>
      <vt:lpstr>Gauge Firmware</vt:lpstr>
      <vt:lpstr>Gauge firmware</vt:lpstr>
      <vt:lpstr>Boot software</vt:lpstr>
      <vt:lpstr>Application software</vt:lpstr>
      <vt:lpstr>Signal processing overview</vt:lpstr>
      <vt:lpstr>Signal processing - FFT</vt:lpstr>
      <vt:lpstr>Signal processing - FFT</vt:lpstr>
      <vt:lpstr>Signal processing - FHAST</vt:lpstr>
      <vt:lpstr>Signal processing - FHAST</vt:lpstr>
      <vt:lpstr>Echo detection, Initial Start up</vt:lpstr>
      <vt:lpstr>Echo detection, thresholds</vt:lpstr>
      <vt:lpstr>Echo Tracking</vt:lpstr>
      <vt:lpstr>Echo Tracking, Lost echo</vt:lpstr>
      <vt:lpstr>Disturbing Echoes</vt:lpstr>
      <vt:lpstr>Empty Tank Handling</vt:lpstr>
      <vt:lpstr>Empty Tank Handling</vt:lpstr>
      <vt:lpstr>Tank Environment</vt:lpstr>
      <vt:lpstr>Surface Echo tracking</vt:lpstr>
      <vt:lpstr>Filter Settings</vt:lpstr>
      <vt:lpstr>Gauge Firmware</vt:lpstr>
      <vt:lpstr>RLG HW Block diagram</vt:lpstr>
      <vt:lpstr>Gauge firmware</vt:lpstr>
      <vt:lpstr>Boot software</vt:lpstr>
      <vt:lpstr>Application software in RM</vt:lpstr>
      <vt:lpstr>Application software in PM</vt:lpstr>
      <vt:lpstr>Application software in PM, cont’d</vt:lpstr>
      <vt:lpstr>Signal processing overview</vt:lpstr>
      <vt:lpstr>Antenna Selection </vt:lpstr>
      <vt:lpstr>Antenna Selection, Pipe measurement</vt:lpstr>
      <vt:lpstr>Antenna Selection , User defined </vt:lpstr>
      <vt:lpstr>Tank Shape</vt:lpstr>
      <vt:lpstr>Tank Environment</vt:lpstr>
      <vt:lpstr>Surface Echo tracking</vt:lpstr>
      <vt:lpstr>Filter Settings</vt:lpstr>
      <vt:lpstr>Filter Settings</vt:lpstr>
      <vt:lpstr>Filter Settings</vt:lpstr>
      <vt:lpstr>Filter Settings</vt:lpstr>
      <vt:lpstr>Advanced Config, Tankscan</vt:lpstr>
      <vt:lpstr>Software Functions, 5900 / Rex / Pro</vt:lpstr>
      <vt:lpstr>Upgrade Firmware </vt:lpstr>
    </vt:vector>
  </TitlesOfParts>
  <Company>Saab Marine Electronics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Håkan Bertling</dc:creator>
  <cp:lastModifiedBy>ahakkila</cp:lastModifiedBy>
  <cp:revision>418</cp:revision>
  <cp:lastPrinted>2002-02-19T16:21:34Z</cp:lastPrinted>
  <dcterms:created xsi:type="dcterms:W3CDTF">2001-11-09T13:37:27Z</dcterms:created>
  <dcterms:modified xsi:type="dcterms:W3CDTF">2011-09-28T05:47:10Z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roved">
    <vt:lpwstr> </vt:lpwstr>
  </property>
  <property fmtid="{D5CDD505-2E9C-101B-9397-08002B2CF9AE}" pid="3" name="IssuedBy">
    <vt:lpwstr> </vt:lpwstr>
  </property>
  <property fmtid="{D5CDD505-2E9C-101B-9397-08002B2CF9AE}" pid="4" name="DeptIssuing">
    <vt:lpwstr> </vt:lpwstr>
  </property>
  <property fmtid="{D5CDD505-2E9C-101B-9397-08002B2CF9AE}" pid="5" name="Issue">
    <vt:lpwstr>1</vt:lpwstr>
  </property>
  <property fmtid="{D5CDD505-2E9C-101B-9397-08002B2CF9AE}" pid="6" name="DocumentType">
    <vt:lpwstr> </vt:lpwstr>
  </property>
  <property fmtid="{D5CDD505-2E9C-101B-9397-08002B2CF9AE}" pid="7" name="InfoClass">
    <vt:lpwstr>I</vt:lpwstr>
  </property>
  <property fmtid="{D5CDD505-2E9C-101B-9397-08002B2CF9AE}" pid="8" name="Date">
    <vt:lpwstr> </vt:lpwstr>
  </property>
  <property fmtid="{D5CDD505-2E9C-101B-9397-08002B2CF9AE}" pid="9" name="Time">
    <vt:lpwstr> </vt:lpwstr>
  </property>
  <property fmtid="{D5CDD505-2E9C-101B-9397-08002B2CF9AE}" pid="10" name="TitleIssuer">
    <vt:lpwstr> </vt:lpwstr>
  </property>
  <property fmtid="{D5CDD505-2E9C-101B-9397-08002B2CF9AE}" pid="11" name="Phone">
    <vt:lpwstr> </vt:lpwstr>
  </property>
  <property fmtid="{D5CDD505-2E9C-101B-9397-08002B2CF9AE}" pid="12" name="Email">
    <vt:lpwstr> </vt:lpwstr>
  </property>
  <property fmtid="{D5CDD505-2E9C-101B-9397-08002B2CF9AE}" pid="13" name="HardCopy">
    <vt:lpwstr> </vt:lpwstr>
  </property>
  <property fmtid="{D5CDD505-2E9C-101B-9397-08002B2CF9AE}" pid="14" name="Keywords">
    <vt:lpwstr> </vt:lpwstr>
  </property>
  <property fmtid="{D5CDD505-2E9C-101B-9397-08002B2CF9AE}" pid="15" name="StoredAt">
    <vt:lpwstr> </vt:lpwstr>
  </property>
  <property fmtid="{D5CDD505-2E9C-101B-9397-08002B2CF9AE}" pid="16" name="RegNo">
    <vt:lpwstr> </vt:lpwstr>
  </property>
</Properties>
</file>